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wdp" ContentType="image/vnd.ms-photo"/>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p:sldMasterIdLst>
    <p:sldMasterId id="2147483648" r:id="rId1"/>
    <p:sldMasterId id="2147483655" r:id="rId2"/>
  </p:sldMasterIdLst>
  <p:notesMasterIdLst>
    <p:notesMasterId r:id="rId52"/>
  </p:notesMasterIdLst>
  <p:handoutMasterIdLst>
    <p:handoutMasterId r:id="rId53"/>
  </p:handoutMasterIdLst>
  <p:sldIdLst>
    <p:sldId id="4776" r:id="rId3"/>
    <p:sldId id="4800" r:id="rId4"/>
    <p:sldId id="4804" r:id="rId5"/>
    <p:sldId id="5011" r:id="rId6"/>
    <p:sldId id="4752" r:id="rId7"/>
    <p:sldId id="5012" r:id="rId8"/>
    <p:sldId id="5190" r:id="rId9"/>
    <p:sldId id="5191" r:id="rId10"/>
    <p:sldId id="5192" r:id="rId11"/>
    <p:sldId id="5202" r:id="rId12"/>
    <p:sldId id="5193" r:id="rId13"/>
    <p:sldId id="5194" r:id="rId14"/>
    <p:sldId id="5195" r:id="rId15"/>
    <p:sldId id="5197" r:id="rId16"/>
    <p:sldId id="5158" r:id="rId17"/>
    <p:sldId id="5160" r:id="rId18"/>
    <p:sldId id="5203" r:id="rId19"/>
    <p:sldId id="4802" r:id="rId20"/>
    <p:sldId id="5171" r:id="rId21"/>
    <p:sldId id="5204" r:id="rId22"/>
    <p:sldId id="5205" r:id="rId23"/>
    <p:sldId id="5206" r:id="rId24"/>
    <p:sldId id="5208" r:id="rId25"/>
    <p:sldId id="5209" r:id="rId26"/>
    <p:sldId id="5210" r:id="rId27"/>
    <p:sldId id="5211" r:id="rId28"/>
    <p:sldId id="5212" r:id="rId29"/>
    <p:sldId id="5213" r:id="rId30"/>
    <p:sldId id="5214" r:id="rId31"/>
    <p:sldId id="5215" r:id="rId32"/>
    <p:sldId id="5216" r:id="rId33"/>
    <p:sldId id="5217" r:id="rId34"/>
    <p:sldId id="5218" r:id="rId35"/>
    <p:sldId id="5219" r:id="rId36"/>
    <p:sldId id="5231" r:id="rId37"/>
    <p:sldId id="5232" r:id="rId38"/>
    <p:sldId id="5233" r:id="rId39"/>
    <p:sldId id="5220" r:id="rId40"/>
    <p:sldId id="5221" r:id="rId41"/>
    <p:sldId id="5235" r:id="rId42"/>
    <p:sldId id="5236" r:id="rId43"/>
    <p:sldId id="5222" r:id="rId44"/>
    <p:sldId id="5223" r:id="rId45"/>
    <p:sldId id="5226" r:id="rId46"/>
    <p:sldId id="5227" r:id="rId47"/>
    <p:sldId id="5189" r:id="rId48"/>
    <p:sldId id="5187" r:id="rId49"/>
    <p:sldId id="5188" r:id="rId50"/>
    <p:sldId id="4777" r:id="rId51"/>
  </p:sldIdLst>
  <p:sldSz cx="9145588" cy="5145088"/>
  <p:notesSz cx="6858000" cy="9144000"/>
  <p:defaultTex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5295" indent="-12954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2495" indent="-26162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69695" indent="-39433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6895" indent="-52641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1625600" algn="l" defTabSz="65024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1950720" algn="l" defTabSz="65024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2275840" algn="l" defTabSz="65024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2601595" algn="l" defTabSz="650240" rtl="0" eaLnBrk="1" latinLnBrk="0" hangingPunct="1">
      <a:defRPr kern="1200">
        <a:solidFill>
          <a:schemeClr val="tx1"/>
        </a:solidFill>
        <a:latin typeface="Calibri" panose="020F050202020403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4183">
          <p15:clr>
            <a:srgbClr val="A4A3A4"/>
          </p15:clr>
        </p15:guide>
        <p15:guide id="2" orient="horz" pos="2964">
          <p15:clr>
            <a:srgbClr val="A4A3A4"/>
          </p15:clr>
        </p15:guide>
        <p15:guide id="3" pos="4086">
          <p15:clr>
            <a:srgbClr val="A4A3A4"/>
          </p15:clr>
        </p15:guide>
        <p15:guide id="4" pos="531">
          <p15:clr>
            <a:srgbClr val="A4A3A4"/>
          </p15:clr>
        </p15:guide>
        <p15:guide id="5" pos="7497">
          <p15:clr>
            <a:srgbClr val="A4A3A4"/>
          </p15:clr>
        </p15:guide>
        <p15:guide id="6" pos="6908">
          <p15:clr>
            <a:srgbClr val="A4A3A4"/>
          </p15:clr>
        </p15:guide>
        <p15:guide id="7" pos="2897">
          <p15:clr>
            <a:srgbClr val="A4A3A4"/>
          </p15:clr>
        </p15:guide>
        <p15:guide id="8" pos="299">
          <p15:clr>
            <a:srgbClr val="A4A3A4"/>
          </p15:clr>
        </p15:guide>
        <p15:guide id="9" pos="5331">
          <p15:clr>
            <a:srgbClr val="A4A3A4"/>
          </p15:clr>
        </p15:guide>
        <p15:guide id="10" pos="4942">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9ABE2"/>
    <a:srgbClr val="27B6B9"/>
    <a:srgbClr val="205381"/>
    <a:srgbClr val="FFC56C"/>
    <a:srgbClr val="A5A5A5"/>
    <a:srgbClr val="FFFFFF"/>
    <a:srgbClr val="262626"/>
    <a:srgbClr val="F66E4F"/>
    <a:srgbClr val="73DB29"/>
    <a:srgbClr val="FED40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48" autoAdjust="0"/>
    <p:restoredTop sz="94322" autoAdjust="0"/>
  </p:normalViewPr>
  <p:slideViewPr>
    <p:cSldViewPr>
      <p:cViewPr varScale="1">
        <p:scale>
          <a:sx n="107" d="100"/>
          <a:sy n="107" d="100"/>
        </p:scale>
        <p:origin x="571" y="82"/>
      </p:cViewPr>
      <p:guideLst>
        <p:guide orient="horz" pos="4183"/>
        <p:guide orient="horz" pos="2964"/>
        <p:guide pos="4086"/>
        <p:guide pos="531"/>
        <p:guide pos="7497"/>
        <p:guide pos="6908"/>
        <p:guide pos="2897"/>
        <p:guide pos="299"/>
        <p:guide pos="5331"/>
        <p:guide pos="4942"/>
      </p:guideLst>
    </p:cSldViewPr>
  </p:slideViewPr>
  <p:outlineViewPr>
    <p:cViewPr>
      <p:scale>
        <a:sx n="100" d="100"/>
        <a:sy n="100" d="100"/>
      </p:scale>
      <p:origin x="0" y="-10374"/>
    </p:cViewPr>
  </p:outlineViewPr>
  <p:notesTextViewPr>
    <p:cViewPr>
      <p:scale>
        <a:sx n="1" d="1"/>
        <a:sy n="1" d="1"/>
      </p:scale>
      <p:origin x="0" y="0"/>
    </p:cViewPr>
  </p:notesTextViewPr>
  <p:sorterViewPr>
    <p:cViewPr>
      <p:scale>
        <a:sx n="50" d="100"/>
        <a:sy n="50" d="100"/>
      </p:scale>
      <p:origin x="0" y="0"/>
    </p:cViewPr>
  </p:sorterViewPr>
  <p:notesViewPr>
    <p:cSldViewPr>
      <p:cViewPr varScale="1">
        <p:scale>
          <a:sx n="65" d="100"/>
          <a:sy n="65" d="100"/>
        </p:scale>
        <p:origin x="2796" y="5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handoutMaster" Target="handoutMasters/handoutMaster1.xml"/><Relationship Id="rId5" Type="http://schemas.openxmlformats.org/officeDocument/2006/relationships/slide" Target="slides/slide3.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tableStyles" Target="tableStyles.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EE2D0BF-044D-4AD8-81DC-CF6D497842CC}" type="doc">
      <dgm:prSet loTypeId="urn:microsoft.com/office/officeart/2009/3/layout/HorizontalOrganizationChart" loCatId="hierarchy" qsTypeId="urn:microsoft.com/office/officeart/2005/8/quickstyle/simple1" qsCatId="simple" csTypeId="urn:microsoft.com/office/officeart/2005/8/colors/accent0_1" csCatId="mainScheme" phldr="1"/>
      <dgm:spPr/>
      <dgm:t>
        <a:bodyPr/>
        <a:lstStyle/>
        <a:p>
          <a:endParaRPr lang="zh-CN" altLang="en-US"/>
        </a:p>
      </dgm:t>
    </dgm:pt>
    <dgm:pt modelId="{E4A5203F-DBD4-4A87-B7E4-D0A3AA8C8D56}">
      <dgm:prSet phldrT="[文本]" custT="1"/>
      <dgm:spPr/>
      <dgm:t>
        <a:bodyPr/>
        <a:lstStyle/>
        <a:p>
          <a:pPr algn="ctr"/>
          <a:r>
            <a:rPr lang="zh-CN" altLang="en-US" sz="1400" dirty="0"/>
            <a:t>综合案例</a:t>
          </a:r>
          <a:r>
            <a:rPr lang="en-US" altLang="zh-CN" sz="1400" dirty="0"/>
            <a:t>3</a:t>
          </a:r>
          <a:r>
            <a:rPr lang="zh-CN" altLang="en-US" sz="1400" dirty="0"/>
            <a:t>：信用评分模型开发</a:t>
          </a:r>
        </a:p>
      </dgm:t>
    </dgm:pt>
    <dgm:pt modelId="{30D571ED-35AA-4B8F-A3E9-6DBD0D2D8450}" type="parTrans" cxnId="{5D9D4324-CC75-4F2D-9129-D9E0F6FCE0AF}">
      <dgm:prSet/>
      <dgm:spPr/>
      <dgm:t>
        <a:bodyPr/>
        <a:lstStyle/>
        <a:p>
          <a:pPr algn="ctr"/>
          <a:endParaRPr lang="zh-CN" altLang="en-US" sz="1400"/>
        </a:p>
      </dgm:t>
    </dgm:pt>
    <dgm:pt modelId="{7E81C3A6-D60F-42D3-85E9-975A707A9CDC}" type="sibTrans" cxnId="{5D9D4324-CC75-4F2D-9129-D9E0F6FCE0AF}">
      <dgm:prSet/>
      <dgm:spPr/>
      <dgm:t>
        <a:bodyPr/>
        <a:lstStyle/>
        <a:p>
          <a:pPr algn="ctr"/>
          <a:endParaRPr lang="zh-CN" altLang="en-US" sz="1400"/>
        </a:p>
      </dgm:t>
    </dgm:pt>
    <dgm:pt modelId="{76F2BDD8-091C-4010-9AFA-E77EE3B3BA8F}">
      <dgm:prSet phldrT="[文本]" custT="1"/>
      <dgm:spPr/>
      <dgm:t>
        <a:bodyPr/>
        <a:lstStyle/>
        <a:p>
          <a:pPr algn="ctr"/>
          <a:r>
            <a:rPr lang="zh-CN" altLang="en-US" sz="1400" dirty="0"/>
            <a:t>案例背景</a:t>
          </a:r>
        </a:p>
      </dgm:t>
    </dgm:pt>
    <dgm:pt modelId="{D8C5C1A9-35DF-463B-814C-07FDA483D0CF}" type="parTrans" cxnId="{2D37CA4D-8C91-4B1E-BB5F-E543D1A31B8E}">
      <dgm:prSet/>
      <dgm:spPr/>
      <dgm:t>
        <a:bodyPr/>
        <a:lstStyle/>
        <a:p>
          <a:pPr algn="ctr"/>
          <a:endParaRPr lang="zh-CN" altLang="en-US" sz="1400"/>
        </a:p>
      </dgm:t>
    </dgm:pt>
    <dgm:pt modelId="{E683723B-4672-4BC5-B1FB-5CA1780D37C9}" type="sibTrans" cxnId="{2D37CA4D-8C91-4B1E-BB5F-E543D1A31B8E}">
      <dgm:prSet/>
      <dgm:spPr/>
      <dgm:t>
        <a:bodyPr/>
        <a:lstStyle/>
        <a:p>
          <a:pPr algn="ctr"/>
          <a:endParaRPr lang="zh-CN" altLang="en-US" sz="1400"/>
        </a:p>
      </dgm:t>
    </dgm:pt>
    <dgm:pt modelId="{182A4AAD-F484-4659-B1DF-9AF542FEA4D5}">
      <dgm:prSet phldrT="[文本]" custT="1"/>
      <dgm:spPr/>
      <dgm:t>
        <a:bodyPr/>
        <a:lstStyle/>
        <a:p>
          <a:pPr algn="ctr"/>
          <a:r>
            <a:rPr lang="zh-CN" altLang="en-US" sz="1400" dirty="0"/>
            <a:t>数据概况</a:t>
          </a:r>
        </a:p>
      </dgm:t>
    </dgm:pt>
    <dgm:pt modelId="{413BC297-C7E1-4E80-AB0B-6BCF55478E36}" type="parTrans" cxnId="{AC937AD4-57C4-4A7F-891D-6E1571A385FA}">
      <dgm:prSet/>
      <dgm:spPr/>
      <dgm:t>
        <a:bodyPr/>
        <a:lstStyle/>
        <a:p>
          <a:pPr algn="ctr"/>
          <a:endParaRPr lang="zh-CN" altLang="en-US" sz="1400"/>
        </a:p>
      </dgm:t>
    </dgm:pt>
    <dgm:pt modelId="{DC198802-31DC-4D67-8944-17DA016ADBF0}" type="sibTrans" cxnId="{AC937AD4-57C4-4A7F-891D-6E1571A385FA}">
      <dgm:prSet/>
      <dgm:spPr/>
      <dgm:t>
        <a:bodyPr/>
        <a:lstStyle/>
        <a:p>
          <a:pPr algn="ctr"/>
          <a:endParaRPr lang="zh-CN" altLang="en-US" sz="1400"/>
        </a:p>
      </dgm:t>
    </dgm:pt>
    <dgm:pt modelId="{0F9F1063-C634-4B65-B0CC-19A38171C6C5}">
      <dgm:prSet custT="1"/>
      <dgm:spPr/>
      <dgm:t>
        <a:bodyPr/>
        <a:lstStyle/>
        <a:p>
          <a:r>
            <a:rPr lang="zh-CN" altLang="en-US" sz="1400" b="0" dirty="0"/>
            <a:t>操作流程</a:t>
          </a:r>
        </a:p>
      </dgm:t>
    </dgm:pt>
    <dgm:pt modelId="{2D67297B-7021-4419-A64F-8D571D9490AD}" type="parTrans" cxnId="{EB4DCF81-3340-4C80-BF72-56A60137D020}">
      <dgm:prSet/>
      <dgm:spPr/>
      <dgm:t>
        <a:bodyPr/>
        <a:lstStyle/>
        <a:p>
          <a:endParaRPr lang="zh-CN" altLang="en-US" sz="1400"/>
        </a:p>
      </dgm:t>
    </dgm:pt>
    <dgm:pt modelId="{BB049046-FF9D-41E3-B081-17C8BF1FCB5F}" type="sibTrans" cxnId="{EB4DCF81-3340-4C80-BF72-56A60137D020}">
      <dgm:prSet/>
      <dgm:spPr/>
      <dgm:t>
        <a:bodyPr/>
        <a:lstStyle/>
        <a:p>
          <a:endParaRPr lang="zh-CN" altLang="en-US" sz="1400"/>
        </a:p>
      </dgm:t>
    </dgm:pt>
    <dgm:pt modelId="{8DBCD899-3590-4A6B-8A08-07C4CA24A8EA}" type="pres">
      <dgm:prSet presAssocID="{8EE2D0BF-044D-4AD8-81DC-CF6D497842CC}" presName="hierChild1" presStyleCnt="0">
        <dgm:presLayoutVars>
          <dgm:orgChart val="1"/>
          <dgm:chPref val="1"/>
          <dgm:dir/>
          <dgm:animOne val="branch"/>
          <dgm:animLvl val="lvl"/>
          <dgm:resizeHandles/>
        </dgm:presLayoutVars>
      </dgm:prSet>
      <dgm:spPr/>
    </dgm:pt>
    <dgm:pt modelId="{F431B1B7-CF7A-48A6-A067-A66738270CAE}" type="pres">
      <dgm:prSet presAssocID="{E4A5203F-DBD4-4A87-B7E4-D0A3AA8C8D56}" presName="hierRoot1" presStyleCnt="0">
        <dgm:presLayoutVars>
          <dgm:hierBranch val="init"/>
        </dgm:presLayoutVars>
      </dgm:prSet>
      <dgm:spPr/>
    </dgm:pt>
    <dgm:pt modelId="{CFEDBAE5-A3ED-4147-8F06-638BB7DA2D18}" type="pres">
      <dgm:prSet presAssocID="{E4A5203F-DBD4-4A87-B7E4-D0A3AA8C8D56}" presName="rootComposite1" presStyleCnt="0"/>
      <dgm:spPr/>
    </dgm:pt>
    <dgm:pt modelId="{B564643E-F665-48C5-AEDB-D3001A46DD23}" type="pres">
      <dgm:prSet presAssocID="{E4A5203F-DBD4-4A87-B7E4-D0A3AA8C8D56}" presName="rootText1" presStyleLbl="node0" presStyleIdx="0" presStyleCnt="1" custScaleX="64217">
        <dgm:presLayoutVars>
          <dgm:chPref val="3"/>
        </dgm:presLayoutVars>
      </dgm:prSet>
      <dgm:spPr/>
    </dgm:pt>
    <dgm:pt modelId="{D826AA87-433F-4C8F-963B-197DFC26BC61}" type="pres">
      <dgm:prSet presAssocID="{E4A5203F-DBD4-4A87-B7E4-D0A3AA8C8D56}" presName="rootConnector1" presStyleLbl="node1" presStyleIdx="0" presStyleCnt="0"/>
      <dgm:spPr/>
    </dgm:pt>
    <dgm:pt modelId="{BD71DF03-1C2A-423F-A12B-FC6ED5E00D53}" type="pres">
      <dgm:prSet presAssocID="{E4A5203F-DBD4-4A87-B7E4-D0A3AA8C8D56}" presName="hierChild2" presStyleCnt="0"/>
      <dgm:spPr/>
    </dgm:pt>
    <dgm:pt modelId="{E9874693-7EEC-4F53-9261-B538CABDECD5}" type="pres">
      <dgm:prSet presAssocID="{D8C5C1A9-35DF-463B-814C-07FDA483D0CF}" presName="Name64" presStyleLbl="parChTrans1D2" presStyleIdx="0" presStyleCnt="3"/>
      <dgm:spPr/>
    </dgm:pt>
    <dgm:pt modelId="{8B73B25F-BEE0-42C0-89BF-4B32420396F3}" type="pres">
      <dgm:prSet presAssocID="{76F2BDD8-091C-4010-9AFA-E77EE3B3BA8F}" presName="hierRoot2" presStyleCnt="0">
        <dgm:presLayoutVars>
          <dgm:hierBranch val="init"/>
        </dgm:presLayoutVars>
      </dgm:prSet>
      <dgm:spPr/>
    </dgm:pt>
    <dgm:pt modelId="{2BD3A828-B995-435B-92F7-EE8935584A12}" type="pres">
      <dgm:prSet presAssocID="{76F2BDD8-091C-4010-9AFA-E77EE3B3BA8F}" presName="rootComposite" presStyleCnt="0"/>
      <dgm:spPr/>
    </dgm:pt>
    <dgm:pt modelId="{593C3DA7-4AE4-42B8-8A3E-AC75BB737767}" type="pres">
      <dgm:prSet presAssocID="{76F2BDD8-091C-4010-9AFA-E77EE3B3BA8F}" presName="rootText" presStyleLbl="node2" presStyleIdx="0" presStyleCnt="3" custScaleX="84871">
        <dgm:presLayoutVars>
          <dgm:chPref val="3"/>
        </dgm:presLayoutVars>
      </dgm:prSet>
      <dgm:spPr/>
    </dgm:pt>
    <dgm:pt modelId="{BB2BD306-6410-4760-A73F-A6EAFB00DB45}" type="pres">
      <dgm:prSet presAssocID="{76F2BDD8-091C-4010-9AFA-E77EE3B3BA8F}" presName="rootConnector" presStyleLbl="node2" presStyleIdx="0" presStyleCnt="3"/>
      <dgm:spPr/>
    </dgm:pt>
    <dgm:pt modelId="{6D5CB2D6-2D97-48BF-AE7B-A84885FC963F}" type="pres">
      <dgm:prSet presAssocID="{76F2BDD8-091C-4010-9AFA-E77EE3B3BA8F}" presName="hierChild4" presStyleCnt="0"/>
      <dgm:spPr/>
    </dgm:pt>
    <dgm:pt modelId="{5E30A752-79FA-4368-8969-CF2FB5A0266E}" type="pres">
      <dgm:prSet presAssocID="{76F2BDD8-091C-4010-9AFA-E77EE3B3BA8F}" presName="hierChild5" presStyleCnt="0"/>
      <dgm:spPr/>
    </dgm:pt>
    <dgm:pt modelId="{56F53A5C-DED0-4239-AD4A-9FE33F1583FB}" type="pres">
      <dgm:prSet presAssocID="{413BC297-C7E1-4E80-AB0B-6BCF55478E36}" presName="Name64" presStyleLbl="parChTrans1D2" presStyleIdx="1" presStyleCnt="3"/>
      <dgm:spPr/>
    </dgm:pt>
    <dgm:pt modelId="{997A78B7-1A4C-45D8-9E74-9F0696247C3E}" type="pres">
      <dgm:prSet presAssocID="{182A4AAD-F484-4659-B1DF-9AF542FEA4D5}" presName="hierRoot2" presStyleCnt="0">
        <dgm:presLayoutVars>
          <dgm:hierBranch val="init"/>
        </dgm:presLayoutVars>
      </dgm:prSet>
      <dgm:spPr/>
    </dgm:pt>
    <dgm:pt modelId="{688E490C-E551-4257-ADFF-A24282E07EFA}" type="pres">
      <dgm:prSet presAssocID="{182A4AAD-F484-4659-B1DF-9AF542FEA4D5}" presName="rootComposite" presStyleCnt="0"/>
      <dgm:spPr/>
    </dgm:pt>
    <dgm:pt modelId="{B8026C15-A162-4DAD-B384-A20A4F768A9D}" type="pres">
      <dgm:prSet presAssocID="{182A4AAD-F484-4659-B1DF-9AF542FEA4D5}" presName="rootText" presStyleLbl="node2" presStyleIdx="1" presStyleCnt="3" custScaleX="84871">
        <dgm:presLayoutVars>
          <dgm:chPref val="3"/>
        </dgm:presLayoutVars>
      </dgm:prSet>
      <dgm:spPr/>
    </dgm:pt>
    <dgm:pt modelId="{95A2B754-E64C-4185-BF66-877941CB45CB}" type="pres">
      <dgm:prSet presAssocID="{182A4AAD-F484-4659-B1DF-9AF542FEA4D5}" presName="rootConnector" presStyleLbl="node2" presStyleIdx="1" presStyleCnt="3"/>
      <dgm:spPr/>
    </dgm:pt>
    <dgm:pt modelId="{AA30DB5F-1486-4790-AF60-67789A6CDBEE}" type="pres">
      <dgm:prSet presAssocID="{182A4AAD-F484-4659-B1DF-9AF542FEA4D5}" presName="hierChild4" presStyleCnt="0"/>
      <dgm:spPr/>
    </dgm:pt>
    <dgm:pt modelId="{66B6F359-303C-4F04-80B5-3104756F0AD6}" type="pres">
      <dgm:prSet presAssocID="{182A4AAD-F484-4659-B1DF-9AF542FEA4D5}" presName="hierChild5" presStyleCnt="0"/>
      <dgm:spPr/>
    </dgm:pt>
    <dgm:pt modelId="{1C862D77-49CB-4CC1-BB91-DCEDDABA8B4E}" type="pres">
      <dgm:prSet presAssocID="{2D67297B-7021-4419-A64F-8D571D9490AD}" presName="Name64" presStyleLbl="parChTrans1D2" presStyleIdx="2" presStyleCnt="3"/>
      <dgm:spPr/>
    </dgm:pt>
    <dgm:pt modelId="{C3250438-549C-4A1C-913A-1C3998192793}" type="pres">
      <dgm:prSet presAssocID="{0F9F1063-C634-4B65-B0CC-19A38171C6C5}" presName="hierRoot2" presStyleCnt="0">
        <dgm:presLayoutVars>
          <dgm:hierBranch val="init"/>
        </dgm:presLayoutVars>
      </dgm:prSet>
      <dgm:spPr/>
    </dgm:pt>
    <dgm:pt modelId="{7A1A3F9B-9B88-4B4E-8981-3D985872B437}" type="pres">
      <dgm:prSet presAssocID="{0F9F1063-C634-4B65-B0CC-19A38171C6C5}" presName="rootComposite" presStyleCnt="0"/>
      <dgm:spPr/>
    </dgm:pt>
    <dgm:pt modelId="{B299447A-D1A4-4A8F-A17A-7BACF00DBB57}" type="pres">
      <dgm:prSet presAssocID="{0F9F1063-C634-4B65-B0CC-19A38171C6C5}" presName="rootText" presStyleLbl="node2" presStyleIdx="2" presStyleCnt="3" custScaleX="84578">
        <dgm:presLayoutVars>
          <dgm:chPref val="3"/>
        </dgm:presLayoutVars>
      </dgm:prSet>
      <dgm:spPr/>
    </dgm:pt>
    <dgm:pt modelId="{C3E6544B-26AF-44A2-932C-884BC094339E}" type="pres">
      <dgm:prSet presAssocID="{0F9F1063-C634-4B65-B0CC-19A38171C6C5}" presName="rootConnector" presStyleLbl="node2" presStyleIdx="2" presStyleCnt="3"/>
      <dgm:spPr/>
    </dgm:pt>
    <dgm:pt modelId="{A6BBBDCB-7403-474E-86C9-EF861540A5C1}" type="pres">
      <dgm:prSet presAssocID="{0F9F1063-C634-4B65-B0CC-19A38171C6C5}" presName="hierChild4" presStyleCnt="0"/>
      <dgm:spPr/>
    </dgm:pt>
    <dgm:pt modelId="{8F12234D-2174-4C19-A9D7-E7F5B262473D}" type="pres">
      <dgm:prSet presAssocID="{0F9F1063-C634-4B65-B0CC-19A38171C6C5}" presName="hierChild5" presStyleCnt="0"/>
      <dgm:spPr/>
    </dgm:pt>
    <dgm:pt modelId="{35970FC8-A958-432F-A1A9-3E4E4C9E13DD}" type="pres">
      <dgm:prSet presAssocID="{E4A5203F-DBD4-4A87-B7E4-D0A3AA8C8D56}" presName="hierChild3" presStyleCnt="0"/>
      <dgm:spPr/>
    </dgm:pt>
  </dgm:ptLst>
  <dgm:cxnLst>
    <dgm:cxn modelId="{F9D44806-D8B5-4790-BF1C-910992D6BE02}" type="presOf" srcId="{E4A5203F-DBD4-4A87-B7E4-D0A3AA8C8D56}" destId="{B564643E-F665-48C5-AEDB-D3001A46DD23}" srcOrd="0" destOrd="0" presId="urn:microsoft.com/office/officeart/2009/3/layout/HorizontalOrganizationChart"/>
    <dgm:cxn modelId="{1F44660B-71A7-40A6-8866-FA9FA12C8B67}" type="presOf" srcId="{8EE2D0BF-044D-4AD8-81DC-CF6D497842CC}" destId="{8DBCD899-3590-4A6B-8A08-07C4CA24A8EA}" srcOrd="0" destOrd="0" presId="urn:microsoft.com/office/officeart/2009/3/layout/HorizontalOrganizationChart"/>
    <dgm:cxn modelId="{7BA6B015-C788-4640-A85F-8D1ADB8CA1E1}" type="presOf" srcId="{E4A5203F-DBD4-4A87-B7E4-D0A3AA8C8D56}" destId="{D826AA87-433F-4C8F-963B-197DFC26BC61}" srcOrd="1" destOrd="0" presId="urn:microsoft.com/office/officeart/2009/3/layout/HorizontalOrganizationChart"/>
    <dgm:cxn modelId="{B338871A-D46D-4DAC-A761-11E007962196}" type="presOf" srcId="{D8C5C1A9-35DF-463B-814C-07FDA483D0CF}" destId="{E9874693-7EEC-4F53-9261-B538CABDECD5}" srcOrd="0" destOrd="0" presId="urn:microsoft.com/office/officeart/2009/3/layout/HorizontalOrganizationChart"/>
    <dgm:cxn modelId="{8DC33B1B-89B8-4B7E-B6E9-406FF4FF6AED}" type="presOf" srcId="{76F2BDD8-091C-4010-9AFA-E77EE3B3BA8F}" destId="{593C3DA7-4AE4-42B8-8A3E-AC75BB737767}" srcOrd="0" destOrd="0" presId="urn:microsoft.com/office/officeart/2009/3/layout/HorizontalOrganizationChart"/>
    <dgm:cxn modelId="{5D9D4324-CC75-4F2D-9129-D9E0F6FCE0AF}" srcId="{8EE2D0BF-044D-4AD8-81DC-CF6D497842CC}" destId="{E4A5203F-DBD4-4A87-B7E4-D0A3AA8C8D56}" srcOrd="0" destOrd="0" parTransId="{30D571ED-35AA-4B8F-A3E9-6DBD0D2D8450}" sibTransId="{7E81C3A6-D60F-42D3-85E9-975A707A9CDC}"/>
    <dgm:cxn modelId="{E09F3C32-38FB-4C26-B01A-091334ABD146}" type="presOf" srcId="{0F9F1063-C634-4B65-B0CC-19A38171C6C5}" destId="{C3E6544B-26AF-44A2-932C-884BC094339E}" srcOrd="1" destOrd="0" presId="urn:microsoft.com/office/officeart/2009/3/layout/HorizontalOrganizationChart"/>
    <dgm:cxn modelId="{0BBE5F45-5A7E-435E-927A-2C89846B891A}" type="presOf" srcId="{0F9F1063-C634-4B65-B0CC-19A38171C6C5}" destId="{B299447A-D1A4-4A8F-A17A-7BACF00DBB57}" srcOrd="0" destOrd="0" presId="urn:microsoft.com/office/officeart/2009/3/layout/HorizontalOrganizationChart"/>
    <dgm:cxn modelId="{2D37CA4D-8C91-4B1E-BB5F-E543D1A31B8E}" srcId="{E4A5203F-DBD4-4A87-B7E4-D0A3AA8C8D56}" destId="{76F2BDD8-091C-4010-9AFA-E77EE3B3BA8F}" srcOrd="0" destOrd="0" parTransId="{D8C5C1A9-35DF-463B-814C-07FDA483D0CF}" sibTransId="{E683723B-4672-4BC5-B1FB-5CA1780D37C9}"/>
    <dgm:cxn modelId="{F37D6E58-475D-47B5-8934-DDB1F66F6B94}" type="presOf" srcId="{76F2BDD8-091C-4010-9AFA-E77EE3B3BA8F}" destId="{BB2BD306-6410-4760-A73F-A6EAFB00DB45}" srcOrd="1" destOrd="0" presId="urn:microsoft.com/office/officeart/2009/3/layout/HorizontalOrganizationChart"/>
    <dgm:cxn modelId="{EB4DCF81-3340-4C80-BF72-56A60137D020}" srcId="{E4A5203F-DBD4-4A87-B7E4-D0A3AA8C8D56}" destId="{0F9F1063-C634-4B65-B0CC-19A38171C6C5}" srcOrd="2" destOrd="0" parTransId="{2D67297B-7021-4419-A64F-8D571D9490AD}" sibTransId="{BB049046-FF9D-41E3-B081-17C8BF1FCB5F}"/>
    <dgm:cxn modelId="{92AF4691-D9C9-45B8-A8D6-ABEFEFD47969}" type="presOf" srcId="{182A4AAD-F484-4659-B1DF-9AF542FEA4D5}" destId="{B8026C15-A162-4DAD-B384-A20A4F768A9D}" srcOrd="0" destOrd="0" presId="urn:microsoft.com/office/officeart/2009/3/layout/HorizontalOrganizationChart"/>
    <dgm:cxn modelId="{6E03F6A0-BEB4-4E97-909C-C322C0E5BD99}" type="presOf" srcId="{413BC297-C7E1-4E80-AB0B-6BCF55478E36}" destId="{56F53A5C-DED0-4239-AD4A-9FE33F1583FB}" srcOrd="0" destOrd="0" presId="urn:microsoft.com/office/officeart/2009/3/layout/HorizontalOrganizationChart"/>
    <dgm:cxn modelId="{E4D968CF-41E0-4610-B01F-C9BC4ABC5305}" type="presOf" srcId="{182A4AAD-F484-4659-B1DF-9AF542FEA4D5}" destId="{95A2B754-E64C-4185-BF66-877941CB45CB}" srcOrd="1" destOrd="0" presId="urn:microsoft.com/office/officeart/2009/3/layout/HorizontalOrganizationChart"/>
    <dgm:cxn modelId="{AC937AD4-57C4-4A7F-891D-6E1571A385FA}" srcId="{E4A5203F-DBD4-4A87-B7E4-D0A3AA8C8D56}" destId="{182A4AAD-F484-4659-B1DF-9AF542FEA4D5}" srcOrd="1" destOrd="0" parTransId="{413BC297-C7E1-4E80-AB0B-6BCF55478E36}" sibTransId="{DC198802-31DC-4D67-8944-17DA016ADBF0}"/>
    <dgm:cxn modelId="{F525D6F0-DFB8-4F75-BCD6-1B64F5CFAFF3}" type="presOf" srcId="{2D67297B-7021-4419-A64F-8D571D9490AD}" destId="{1C862D77-49CB-4CC1-BB91-DCEDDABA8B4E}" srcOrd="0" destOrd="0" presId="urn:microsoft.com/office/officeart/2009/3/layout/HorizontalOrganizationChart"/>
    <dgm:cxn modelId="{FB56E3CE-EC0D-4683-976E-AD7EFE9862DA}" type="presParOf" srcId="{8DBCD899-3590-4A6B-8A08-07C4CA24A8EA}" destId="{F431B1B7-CF7A-48A6-A067-A66738270CAE}" srcOrd="0" destOrd="0" presId="urn:microsoft.com/office/officeart/2009/3/layout/HorizontalOrganizationChart"/>
    <dgm:cxn modelId="{7BB845FC-D435-457D-AF3B-7FF0E0BBD533}" type="presParOf" srcId="{F431B1B7-CF7A-48A6-A067-A66738270CAE}" destId="{CFEDBAE5-A3ED-4147-8F06-638BB7DA2D18}" srcOrd="0" destOrd="0" presId="urn:microsoft.com/office/officeart/2009/3/layout/HorizontalOrganizationChart"/>
    <dgm:cxn modelId="{9FADA890-0168-4C89-A2F0-A2EDE9D9FD55}" type="presParOf" srcId="{CFEDBAE5-A3ED-4147-8F06-638BB7DA2D18}" destId="{B564643E-F665-48C5-AEDB-D3001A46DD23}" srcOrd="0" destOrd="0" presId="urn:microsoft.com/office/officeart/2009/3/layout/HorizontalOrganizationChart"/>
    <dgm:cxn modelId="{32A8D45D-367D-432B-A0DA-278041443377}" type="presParOf" srcId="{CFEDBAE5-A3ED-4147-8F06-638BB7DA2D18}" destId="{D826AA87-433F-4C8F-963B-197DFC26BC61}" srcOrd="1" destOrd="0" presId="urn:microsoft.com/office/officeart/2009/3/layout/HorizontalOrganizationChart"/>
    <dgm:cxn modelId="{34C994CC-20CD-4651-A476-4F551B6E6D58}" type="presParOf" srcId="{F431B1B7-CF7A-48A6-A067-A66738270CAE}" destId="{BD71DF03-1C2A-423F-A12B-FC6ED5E00D53}" srcOrd="1" destOrd="0" presId="urn:microsoft.com/office/officeart/2009/3/layout/HorizontalOrganizationChart"/>
    <dgm:cxn modelId="{4993CB29-B15A-4473-B1AF-4D64FD81FEA3}" type="presParOf" srcId="{BD71DF03-1C2A-423F-A12B-FC6ED5E00D53}" destId="{E9874693-7EEC-4F53-9261-B538CABDECD5}" srcOrd="0" destOrd="0" presId="urn:microsoft.com/office/officeart/2009/3/layout/HorizontalOrganizationChart"/>
    <dgm:cxn modelId="{B9D380EE-30FC-4705-A4ED-5A3CF703B45D}" type="presParOf" srcId="{BD71DF03-1C2A-423F-A12B-FC6ED5E00D53}" destId="{8B73B25F-BEE0-42C0-89BF-4B32420396F3}" srcOrd="1" destOrd="0" presId="urn:microsoft.com/office/officeart/2009/3/layout/HorizontalOrganizationChart"/>
    <dgm:cxn modelId="{F92BABA0-F86A-4265-AF54-2C9BF9882284}" type="presParOf" srcId="{8B73B25F-BEE0-42C0-89BF-4B32420396F3}" destId="{2BD3A828-B995-435B-92F7-EE8935584A12}" srcOrd="0" destOrd="0" presId="urn:microsoft.com/office/officeart/2009/3/layout/HorizontalOrganizationChart"/>
    <dgm:cxn modelId="{5DF12550-3FED-4C4D-ADEC-D566003FE19C}" type="presParOf" srcId="{2BD3A828-B995-435B-92F7-EE8935584A12}" destId="{593C3DA7-4AE4-42B8-8A3E-AC75BB737767}" srcOrd="0" destOrd="0" presId="urn:microsoft.com/office/officeart/2009/3/layout/HorizontalOrganizationChart"/>
    <dgm:cxn modelId="{F58A586C-DC1A-462B-A948-DB33E1F7B2F8}" type="presParOf" srcId="{2BD3A828-B995-435B-92F7-EE8935584A12}" destId="{BB2BD306-6410-4760-A73F-A6EAFB00DB45}" srcOrd="1" destOrd="0" presId="urn:microsoft.com/office/officeart/2009/3/layout/HorizontalOrganizationChart"/>
    <dgm:cxn modelId="{C013F672-64AB-4BF8-8462-3969ABBC00F5}" type="presParOf" srcId="{8B73B25F-BEE0-42C0-89BF-4B32420396F3}" destId="{6D5CB2D6-2D97-48BF-AE7B-A84885FC963F}" srcOrd="1" destOrd="0" presId="urn:microsoft.com/office/officeart/2009/3/layout/HorizontalOrganizationChart"/>
    <dgm:cxn modelId="{4B849C92-A1B1-4EF8-A051-3A4D5FCA4B36}" type="presParOf" srcId="{8B73B25F-BEE0-42C0-89BF-4B32420396F3}" destId="{5E30A752-79FA-4368-8969-CF2FB5A0266E}" srcOrd="2" destOrd="0" presId="urn:microsoft.com/office/officeart/2009/3/layout/HorizontalOrganizationChart"/>
    <dgm:cxn modelId="{EB5878B0-0659-49C4-B1AE-B140312BCCA3}" type="presParOf" srcId="{BD71DF03-1C2A-423F-A12B-FC6ED5E00D53}" destId="{56F53A5C-DED0-4239-AD4A-9FE33F1583FB}" srcOrd="2" destOrd="0" presId="urn:microsoft.com/office/officeart/2009/3/layout/HorizontalOrganizationChart"/>
    <dgm:cxn modelId="{9AFDA984-2200-43C9-AEE9-169CB36AD326}" type="presParOf" srcId="{BD71DF03-1C2A-423F-A12B-FC6ED5E00D53}" destId="{997A78B7-1A4C-45D8-9E74-9F0696247C3E}" srcOrd="3" destOrd="0" presId="urn:microsoft.com/office/officeart/2009/3/layout/HorizontalOrganizationChart"/>
    <dgm:cxn modelId="{3B6C964A-EE79-4ADC-B5F5-1D20C61BF57E}" type="presParOf" srcId="{997A78B7-1A4C-45D8-9E74-9F0696247C3E}" destId="{688E490C-E551-4257-ADFF-A24282E07EFA}" srcOrd="0" destOrd="0" presId="urn:microsoft.com/office/officeart/2009/3/layout/HorizontalOrganizationChart"/>
    <dgm:cxn modelId="{AA47C3F3-E025-414A-A2C2-425E4F80C995}" type="presParOf" srcId="{688E490C-E551-4257-ADFF-A24282E07EFA}" destId="{B8026C15-A162-4DAD-B384-A20A4F768A9D}" srcOrd="0" destOrd="0" presId="urn:microsoft.com/office/officeart/2009/3/layout/HorizontalOrganizationChart"/>
    <dgm:cxn modelId="{881FE91E-FEE4-437D-950F-38CE7BC0A032}" type="presParOf" srcId="{688E490C-E551-4257-ADFF-A24282E07EFA}" destId="{95A2B754-E64C-4185-BF66-877941CB45CB}" srcOrd="1" destOrd="0" presId="urn:microsoft.com/office/officeart/2009/3/layout/HorizontalOrganizationChart"/>
    <dgm:cxn modelId="{968CA732-83F0-4789-8F94-A1F342FFAA5E}" type="presParOf" srcId="{997A78B7-1A4C-45D8-9E74-9F0696247C3E}" destId="{AA30DB5F-1486-4790-AF60-67789A6CDBEE}" srcOrd="1" destOrd="0" presId="urn:microsoft.com/office/officeart/2009/3/layout/HorizontalOrganizationChart"/>
    <dgm:cxn modelId="{CB3AFE84-2842-44C5-8177-675F5726B031}" type="presParOf" srcId="{997A78B7-1A4C-45D8-9E74-9F0696247C3E}" destId="{66B6F359-303C-4F04-80B5-3104756F0AD6}" srcOrd="2" destOrd="0" presId="urn:microsoft.com/office/officeart/2009/3/layout/HorizontalOrganizationChart"/>
    <dgm:cxn modelId="{59F9A2FB-AEC7-4A46-8B92-47A11C05F5E4}" type="presParOf" srcId="{BD71DF03-1C2A-423F-A12B-FC6ED5E00D53}" destId="{1C862D77-49CB-4CC1-BB91-DCEDDABA8B4E}" srcOrd="4" destOrd="0" presId="urn:microsoft.com/office/officeart/2009/3/layout/HorizontalOrganizationChart"/>
    <dgm:cxn modelId="{59713250-05F8-4664-A309-4FF4A3592830}" type="presParOf" srcId="{BD71DF03-1C2A-423F-A12B-FC6ED5E00D53}" destId="{C3250438-549C-4A1C-913A-1C3998192793}" srcOrd="5" destOrd="0" presId="urn:microsoft.com/office/officeart/2009/3/layout/HorizontalOrganizationChart"/>
    <dgm:cxn modelId="{4A991670-B313-4A21-A19D-01187858DB03}" type="presParOf" srcId="{C3250438-549C-4A1C-913A-1C3998192793}" destId="{7A1A3F9B-9B88-4B4E-8981-3D985872B437}" srcOrd="0" destOrd="0" presId="urn:microsoft.com/office/officeart/2009/3/layout/HorizontalOrganizationChart"/>
    <dgm:cxn modelId="{40A821AA-E0B0-4CD6-B27F-09FD70D89F68}" type="presParOf" srcId="{7A1A3F9B-9B88-4B4E-8981-3D985872B437}" destId="{B299447A-D1A4-4A8F-A17A-7BACF00DBB57}" srcOrd="0" destOrd="0" presId="urn:microsoft.com/office/officeart/2009/3/layout/HorizontalOrganizationChart"/>
    <dgm:cxn modelId="{3D8DB519-C2FC-468B-AA41-1AF976818B94}" type="presParOf" srcId="{7A1A3F9B-9B88-4B4E-8981-3D985872B437}" destId="{C3E6544B-26AF-44A2-932C-884BC094339E}" srcOrd="1" destOrd="0" presId="urn:microsoft.com/office/officeart/2009/3/layout/HorizontalOrganizationChart"/>
    <dgm:cxn modelId="{F677C554-C374-49FE-90CB-B12CAEA929A4}" type="presParOf" srcId="{C3250438-549C-4A1C-913A-1C3998192793}" destId="{A6BBBDCB-7403-474E-86C9-EF861540A5C1}" srcOrd="1" destOrd="0" presId="urn:microsoft.com/office/officeart/2009/3/layout/HorizontalOrganizationChart"/>
    <dgm:cxn modelId="{1FC502CD-1242-4124-990E-05034C043306}" type="presParOf" srcId="{C3250438-549C-4A1C-913A-1C3998192793}" destId="{8F12234D-2174-4C19-A9D7-E7F5B262473D}" srcOrd="2" destOrd="0" presId="urn:microsoft.com/office/officeart/2009/3/layout/HorizontalOrganizationChart"/>
    <dgm:cxn modelId="{F6FF03CB-4C3B-46EE-81FB-D8DDE18D003B}" type="presParOf" srcId="{F431B1B7-CF7A-48A6-A067-A66738270CAE}" destId="{35970FC8-A958-432F-A1A9-3E4E4C9E13DD}" srcOrd="2" destOrd="0" presId="urn:microsoft.com/office/officeart/2009/3/layout/HorizontalOrganizationChar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C862D77-49CB-4CC1-BB91-DCEDDABA8B4E}">
      <dsp:nvSpPr>
        <dsp:cNvPr id="0" name=""/>
        <dsp:cNvSpPr/>
      </dsp:nvSpPr>
      <dsp:spPr>
        <a:xfrm>
          <a:off x="2298749" y="1309288"/>
          <a:ext cx="449379" cy="966165"/>
        </a:xfrm>
        <a:custGeom>
          <a:avLst/>
          <a:gdLst/>
          <a:ahLst/>
          <a:cxnLst/>
          <a:rect l="0" t="0" r="0" b="0"/>
          <a:pathLst>
            <a:path>
              <a:moveTo>
                <a:pt x="0" y="0"/>
              </a:moveTo>
              <a:lnTo>
                <a:pt x="224689" y="0"/>
              </a:lnTo>
              <a:lnTo>
                <a:pt x="224689" y="966165"/>
              </a:lnTo>
              <a:lnTo>
                <a:pt x="449379" y="966165"/>
              </a:lnTo>
            </a:path>
          </a:pathLst>
        </a:custGeom>
        <a:noFill/>
        <a:ln w="12700" cap="flat" cmpd="sng" algn="ctr">
          <a:solidFill>
            <a:schemeClr val="dk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6F53A5C-DED0-4239-AD4A-9FE33F1583FB}">
      <dsp:nvSpPr>
        <dsp:cNvPr id="0" name=""/>
        <dsp:cNvSpPr/>
      </dsp:nvSpPr>
      <dsp:spPr>
        <a:xfrm>
          <a:off x="2298749" y="1263568"/>
          <a:ext cx="449379" cy="91440"/>
        </a:xfrm>
        <a:custGeom>
          <a:avLst/>
          <a:gdLst/>
          <a:ahLst/>
          <a:cxnLst/>
          <a:rect l="0" t="0" r="0" b="0"/>
          <a:pathLst>
            <a:path>
              <a:moveTo>
                <a:pt x="0" y="45720"/>
              </a:moveTo>
              <a:lnTo>
                <a:pt x="449379" y="45720"/>
              </a:lnTo>
            </a:path>
          </a:pathLst>
        </a:custGeom>
        <a:noFill/>
        <a:ln w="12700" cap="flat" cmpd="sng" algn="ctr">
          <a:solidFill>
            <a:schemeClr val="dk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9874693-7EEC-4F53-9261-B538CABDECD5}">
      <dsp:nvSpPr>
        <dsp:cNvPr id="0" name=""/>
        <dsp:cNvSpPr/>
      </dsp:nvSpPr>
      <dsp:spPr>
        <a:xfrm>
          <a:off x="2298749" y="343122"/>
          <a:ext cx="449379" cy="966165"/>
        </a:xfrm>
        <a:custGeom>
          <a:avLst/>
          <a:gdLst/>
          <a:ahLst/>
          <a:cxnLst/>
          <a:rect l="0" t="0" r="0" b="0"/>
          <a:pathLst>
            <a:path>
              <a:moveTo>
                <a:pt x="0" y="966165"/>
              </a:moveTo>
              <a:lnTo>
                <a:pt x="224689" y="966165"/>
              </a:lnTo>
              <a:lnTo>
                <a:pt x="224689" y="0"/>
              </a:lnTo>
              <a:lnTo>
                <a:pt x="449379" y="0"/>
              </a:lnTo>
            </a:path>
          </a:pathLst>
        </a:custGeom>
        <a:noFill/>
        <a:ln w="12700" cap="flat" cmpd="sng" algn="ctr">
          <a:solidFill>
            <a:schemeClr val="dk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564643E-F665-48C5-AEDB-D3001A46DD23}">
      <dsp:nvSpPr>
        <dsp:cNvPr id="0" name=""/>
        <dsp:cNvSpPr/>
      </dsp:nvSpPr>
      <dsp:spPr>
        <a:xfrm>
          <a:off x="855859" y="966636"/>
          <a:ext cx="1442890" cy="685303"/>
        </a:xfrm>
        <a:prstGeom prst="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t>综合案例</a:t>
          </a:r>
          <a:r>
            <a:rPr lang="en-US" altLang="zh-CN" sz="1400" kern="1200" dirty="0"/>
            <a:t>3</a:t>
          </a:r>
          <a:r>
            <a:rPr lang="zh-CN" altLang="en-US" sz="1400" kern="1200" dirty="0"/>
            <a:t>：信用评分模型开发</a:t>
          </a:r>
        </a:p>
      </dsp:txBody>
      <dsp:txXfrm>
        <a:off x="855859" y="966636"/>
        <a:ext cx="1442890" cy="685303"/>
      </dsp:txXfrm>
    </dsp:sp>
    <dsp:sp modelId="{593C3DA7-4AE4-42B8-8A3E-AC75BB737767}">
      <dsp:nvSpPr>
        <dsp:cNvPr id="0" name=""/>
        <dsp:cNvSpPr/>
      </dsp:nvSpPr>
      <dsp:spPr>
        <a:xfrm>
          <a:off x="2748129" y="470"/>
          <a:ext cx="1906964" cy="685303"/>
        </a:xfrm>
        <a:prstGeom prst="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t>案例背景</a:t>
          </a:r>
        </a:p>
      </dsp:txBody>
      <dsp:txXfrm>
        <a:off x="2748129" y="470"/>
        <a:ext cx="1906964" cy="685303"/>
      </dsp:txXfrm>
    </dsp:sp>
    <dsp:sp modelId="{B8026C15-A162-4DAD-B384-A20A4F768A9D}">
      <dsp:nvSpPr>
        <dsp:cNvPr id="0" name=""/>
        <dsp:cNvSpPr/>
      </dsp:nvSpPr>
      <dsp:spPr>
        <a:xfrm>
          <a:off x="2748129" y="966636"/>
          <a:ext cx="1906964" cy="685303"/>
        </a:xfrm>
        <a:prstGeom prst="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t>数据概况</a:t>
          </a:r>
        </a:p>
      </dsp:txBody>
      <dsp:txXfrm>
        <a:off x="2748129" y="966636"/>
        <a:ext cx="1906964" cy="685303"/>
      </dsp:txXfrm>
    </dsp:sp>
    <dsp:sp modelId="{B299447A-D1A4-4A8F-A17A-7BACF00DBB57}">
      <dsp:nvSpPr>
        <dsp:cNvPr id="0" name=""/>
        <dsp:cNvSpPr/>
      </dsp:nvSpPr>
      <dsp:spPr>
        <a:xfrm>
          <a:off x="2748129" y="1932802"/>
          <a:ext cx="1900380" cy="685303"/>
        </a:xfrm>
        <a:prstGeom prst="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b="0" kern="1200" dirty="0"/>
            <a:t>操作流程</a:t>
          </a:r>
        </a:p>
      </dsp:txBody>
      <dsp:txXfrm>
        <a:off x="2748129" y="1932802"/>
        <a:ext cx="1900380" cy="685303"/>
      </dsp:txXfrm>
    </dsp:sp>
  </dsp:spTree>
</dsp:drawing>
</file>

<file path=ppt/diagrams/layout1.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9630DBF-D010-4114-9DE3-41E342A27C18}" type="datetimeFigureOut">
              <a:rPr lang="zh-CN" altLang="en-US" smtClean="0"/>
              <a:t>2021/2/3</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4D1D107-4CC9-43CA-8CA8-36E1DF70D5F2}"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jpeg>
</file>

<file path=ppt/media/image10.wmf>
</file>

<file path=ppt/media/image11.wmf>
</file>

<file path=ppt/media/image12.png>
</file>

<file path=ppt/media/image13.png>
</file>

<file path=ppt/media/image14.wmf>
</file>

<file path=ppt/media/image15.wmf>
</file>

<file path=ppt/media/image16.png>
</file>

<file path=ppt/media/image17.wmf>
</file>

<file path=ppt/media/image18.png>
</file>

<file path=ppt/media/image19.wmf>
</file>

<file path=ppt/media/image20.wmf>
</file>

<file path=ppt/media/image21.wmf>
</file>

<file path=ppt/media/image22.wmf>
</file>

<file path=ppt/media/image23.wmf>
</file>

<file path=ppt/media/image24.wmf>
</file>

<file path=ppt/media/image25.wmf>
</file>

<file path=ppt/media/image26.wmf>
</file>

<file path=ppt/media/image27.wmf>
</file>

<file path=ppt/media/image28.wmf>
</file>

<file path=ppt/media/image29.png>
</file>

<file path=ppt/media/image3.jpeg>
</file>

<file path=ppt/media/image30.wmf>
</file>

<file path=ppt/media/image31.wmf>
</file>

<file path=ppt/media/image32.wmf>
</file>

<file path=ppt/media/image33.wmf>
</file>

<file path=ppt/media/image34.wmf>
</file>

<file path=ppt/media/image35.wmf>
</file>

<file path=ppt/media/image36.png>
</file>

<file path=ppt/media/image37.png>
</file>

<file path=ppt/media/image37.wmf>
</file>

<file path=ppt/media/image38.wmf>
</file>

<file path=ppt/media/image39.wmf>
</file>

<file path=ppt/media/image40.wmf>
</file>

<file path=ppt/media/image41.wmf>
</file>

<file path=ppt/media/image42.wmf>
</file>

<file path=ppt/media/image43.png>
</file>

<file path=ppt/media/image44.wmf>
</file>

<file path=ppt/media/image45.wmf>
</file>

<file path=ppt/media/image46.png>
</file>

<file path=ppt/media/image5.png>
</file>

<file path=ppt/media/image5.wmf>
</file>

<file path=ppt/media/image6.png>
</file>

<file path=ppt/media/image6.wmf>
</file>

<file path=ppt/media/image7.png>
</file>

<file path=ppt/media/image7.wmf>
</file>

<file path=ppt/media/image8.wmf>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pPr>
              <a:defRPr/>
            </a:pPr>
            <a:fld id="{06024D97-E667-405D-B634-E583E2108D71}" type="datetimeFigureOut">
              <a:rPr lang="zh-CN" altLang="en-US"/>
              <a:t>2021/2/3</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lstStyle>
            <a:lvl1pPr algn="r">
              <a:defRPr sz="1200"/>
            </a:lvl1pPr>
          </a:lstStyle>
          <a:p>
            <a:fld id="{418F03C3-53C1-4F10-8DAF-D1F318E96C6E}" type="slidenum">
              <a:rPr lang="zh-CN" altLang="en-US"/>
              <a:t>‹#›</a:t>
            </a:fld>
            <a:endParaRPr lang="zh-CN"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900" kern="1200">
        <a:solidFill>
          <a:schemeClr val="tx1"/>
        </a:solidFill>
        <a:latin typeface="+mn-lt"/>
        <a:ea typeface="+mn-ea"/>
        <a:cs typeface="+mn-cs"/>
      </a:defRPr>
    </a:lvl1pPr>
    <a:lvl2pPr marL="323850" algn="l" rtl="0" eaLnBrk="0" fontAlgn="base" hangingPunct="0">
      <a:spcBef>
        <a:spcPct val="30000"/>
      </a:spcBef>
      <a:spcAft>
        <a:spcPct val="0"/>
      </a:spcAft>
      <a:defRPr sz="900" kern="1200">
        <a:solidFill>
          <a:schemeClr val="tx1"/>
        </a:solidFill>
        <a:latin typeface="+mn-lt"/>
        <a:ea typeface="+mn-ea"/>
        <a:cs typeface="+mn-cs"/>
      </a:defRPr>
    </a:lvl2pPr>
    <a:lvl3pPr marL="648970" algn="l" rtl="0" eaLnBrk="0" fontAlgn="base" hangingPunct="0">
      <a:spcBef>
        <a:spcPct val="30000"/>
      </a:spcBef>
      <a:spcAft>
        <a:spcPct val="0"/>
      </a:spcAft>
      <a:defRPr sz="900" kern="1200">
        <a:solidFill>
          <a:schemeClr val="tx1"/>
        </a:solidFill>
        <a:latin typeface="+mn-lt"/>
        <a:ea typeface="+mn-ea"/>
        <a:cs typeface="+mn-cs"/>
      </a:defRPr>
    </a:lvl3pPr>
    <a:lvl4pPr marL="974090" algn="l" rtl="0" eaLnBrk="0" fontAlgn="base" hangingPunct="0">
      <a:spcBef>
        <a:spcPct val="30000"/>
      </a:spcBef>
      <a:spcAft>
        <a:spcPct val="0"/>
      </a:spcAft>
      <a:defRPr sz="900" kern="1200">
        <a:solidFill>
          <a:schemeClr val="tx1"/>
        </a:solidFill>
        <a:latin typeface="+mn-lt"/>
        <a:ea typeface="+mn-ea"/>
        <a:cs typeface="+mn-cs"/>
      </a:defRPr>
    </a:lvl4pPr>
    <a:lvl5pPr marL="1299210" algn="l" rtl="0" eaLnBrk="0" fontAlgn="base" hangingPunct="0">
      <a:spcBef>
        <a:spcPct val="30000"/>
      </a:spcBef>
      <a:spcAft>
        <a:spcPct val="0"/>
      </a:spcAft>
      <a:defRPr sz="900" kern="1200">
        <a:solidFill>
          <a:schemeClr val="tx1"/>
        </a:solidFill>
        <a:latin typeface="+mn-lt"/>
        <a:ea typeface="+mn-ea"/>
        <a:cs typeface="+mn-cs"/>
      </a:defRPr>
    </a:lvl5pPr>
    <a:lvl6pPr marL="1625600" algn="l" defTabSz="650240" rtl="0" eaLnBrk="1" latinLnBrk="0" hangingPunct="1">
      <a:defRPr sz="900" kern="1200">
        <a:solidFill>
          <a:schemeClr val="tx1"/>
        </a:solidFill>
        <a:latin typeface="+mn-lt"/>
        <a:ea typeface="+mn-ea"/>
        <a:cs typeface="+mn-cs"/>
      </a:defRPr>
    </a:lvl6pPr>
    <a:lvl7pPr marL="1950720" algn="l" defTabSz="650240" rtl="0" eaLnBrk="1" latinLnBrk="0" hangingPunct="1">
      <a:defRPr sz="900" kern="1200">
        <a:solidFill>
          <a:schemeClr val="tx1"/>
        </a:solidFill>
        <a:latin typeface="+mn-lt"/>
        <a:ea typeface="+mn-ea"/>
        <a:cs typeface="+mn-cs"/>
      </a:defRPr>
    </a:lvl7pPr>
    <a:lvl8pPr marL="2275840" algn="l" defTabSz="650240" rtl="0" eaLnBrk="1" latinLnBrk="0" hangingPunct="1">
      <a:defRPr sz="900" kern="1200">
        <a:solidFill>
          <a:schemeClr val="tx1"/>
        </a:solidFill>
        <a:latin typeface="+mn-lt"/>
        <a:ea typeface="+mn-ea"/>
        <a:cs typeface="+mn-cs"/>
      </a:defRPr>
    </a:lvl8pPr>
    <a:lvl9pPr marL="2600960" algn="l" defTabSz="65024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5</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14</a:t>
            </a:fld>
            <a:endParaRPr lang="zh-CN" altLang="en-US"/>
          </a:p>
        </p:txBody>
      </p:sp>
    </p:spTree>
    <p:extLst>
      <p:ext uri="{BB962C8B-B14F-4D97-AF65-F5344CB8AC3E}">
        <p14:creationId xmlns:p14="http://schemas.microsoft.com/office/powerpoint/2010/main" val="38025260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15</a:t>
            </a:fld>
            <a:endParaRPr lang="zh-CN" altLang="en-US"/>
          </a:p>
        </p:txBody>
      </p:sp>
    </p:spTree>
    <p:extLst>
      <p:ext uri="{BB962C8B-B14F-4D97-AF65-F5344CB8AC3E}">
        <p14:creationId xmlns:p14="http://schemas.microsoft.com/office/powerpoint/2010/main" val="11129414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16</a:t>
            </a:fld>
            <a:endParaRPr lang="zh-CN" altLang="en-US"/>
          </a:p>
        </p:txBody>
      </p:sp>
    </p:spTree>
    <p:extLst>
      <p:ext uri="{BB962C8B-B14F-4D97-AF65-F5344CB8AC3E}">
        <p14:creationId xmlns:p14="http://schemas.microsoft.com/office/powerpoint/2010/main" val="32507495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17</a:t>
            </a:fld>
            <a:endParaRPr lang="zh-CN" altLang="en-US"/>
          </a:p>
        </p:txBody>
      </p:sp>
    </p:spTree>
    <p:extLst>
      <p:ext uri="{BB962C8B-B14F-4D97-AF65-F5344CB8AC3E}">
        <p14:creationId xmlns:p14="http://schemas.microsoft.com/office/powerpoint/2010/main" val="29000496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18</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19</a:t>
            </a:fld>
            <a:endParaRPr lang="zh-CN" altLang="en-US"/>
          </a:p>
        </p:txBody>
      </p:sp>
    </p:spTree>
    <p:extLst>
      <p:ext uri="{BB962C8B-B14F-4D97-AF65-F5344CB8AC3E}">
        <p14:creationId xmlns:p14="http://schemas.microsoft.com/office/powerpoint/2010/main" val="209901891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20</a:t>
            </a:fld>
            <a:endParaRPr lang="zh-CN" altLang="en-US"/>
          </a:p>
        </p:txBody>
      </p:sp>
    </p:spTree>
    <p:extLst>
      <p:ext uri="{BB962C8B-B14F-4D97-AF65-F5344CB8AC3E}">
        <p14:creationId xmlns:p14="http://schemas.microsoft.com/office/powerpoint/2010/main" val="217399189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21</a:t>
            </a:fld>
            <a:endParaRPr lang="zh-CN" altLang="en-US"/>
          </a:p>
        </p:txBody>
      </p:sp>
    </p:spTree>
    <p:extLst>
      <p:ext uri="{BB962C8B-B14F-4D97-AF65-F5344CB8AC3E}">
        <p14:creationId xmlns:p14="http://schemas.microsoft.com/office/powerpoint/2010/main" val="1004964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22</a:t>
            </a:fld>
            <a:endParaRPr lang="zh-CN" altLang="en-US"/>
          </a:p>
        </p:txBody>
      </p:sp>
    </p:spTree>
    <p:extLst>
      <p:ext uri="{BB962C8B-B14F-4D97-AF65-F5344CB8AC3E}">
        <p14:creationId xmlns:p14="http://schemas.microsoft.com/office/powerpoint/2010/main" val="127956600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23</a:t>
            </a:fld>
            <a:endParaRPr lang="zh-CN" altLang="en-US"/>
          </a:p>
        </p:txBody>
      </p:sp>
    </p:spTree>
    <p:extLst>
      <p:ext uri="{BB962C8B-B14F-4D97-AF65-F5344CB8AC3E}">
        <p14:creationId xmlns:p14="http://schemas.microsoft.com/office/powerpoint/2010/main" val="9389410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6</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24</a:t>
            </a:fld>
            <a:endParaRPr lang="zh-CN" altLang="en-US"/>
          </a:p>
        </p:txBody>
      </p:sp>
    </p:spTree>
    <p:extLst>
      <p:ext uri="{BB962C8B-B14F-4D97-AF65-F5344CB8AC3E}">
        <p14:creationId xmlns:p14="http://schemas.microsoft.com/office/powerpoint/2010/main" val="354937884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25</a:t>
            </a:fld>
            <a:endParaRPr lang="zh-CN" altLang="en-US"/>
          </a:p>
        </p:txBody>
      </p:sp>
    </p:spTree>
    <p:extLst>
      <p:ext uri="{BB962C8B-B14F-4D97-AF65-F5344CB8AC3E}">
        <p14:creationId xmlns:p14="http://schemas.microsoft.com/office/powerpoint/2010/main" val="364887338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26</a:t>
            </a:fld>
            <a:endParaRPr lang="zh-CN" altLang="en-US"/>
          </a:p>
        </p:txBody>
      </p:sp>
    </p:spTree>
    <p:extLst>
      <p:ext uri="{BB962C8B-B14F-4D97-AF65-F5344CB8AC3E}">
        <p14:creationId xmlns:p14="http://schemas.microsoft.com/office/powerpoint/2010/main" val="112010321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27</a:t>
            </a:fld>
            <a:endParaRPr lang="zh-CN" altLang="en-US"/>
          </a:p>
        </p:txBody>
      </p:sp>
    </p:spTree>
    <p:extLst>
      <p:ext uri="{BB962C8B-B14F-4D97-AF65-F5344CB8AC3E}">
        <p14:creationId xmlns:p14="http://schemas.microsoft.com/office/powerpoint/2010/main" val="382057247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28</a:t>
            </a:fld>
            <a:endParaRPr lang="zh-CN" altLang="en-US"/>
          </a:p>
        </p:txBody>
      </p:sp>
    </p:spTree>
    <p:extLst>
      <p:ext uri="{BB962C8B-B14F-4D97-AF65-F5344CB8AC3E}">
        <p14:creationId xmlns:p14="http://schemas.microsoft.com/office/powerpoint/2010/main" val="56911199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29</a:t>
            </a:fld>
            <a:endParaRPr lang="zh-CN" altLang="en-US"/>
          </a:p>
        </p:txBody>
      </p:sp>
    </p:spTree>
    <p:extLst>
      <p:ext uri="{BB962C8B-B14F-4D97-AF65-F5344CB8AC3E}">
        <p14:creationId xmlns:p14="http://schemas.microsoft.com/office/powerpoint/2010/main" val="42333097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30</a:t>
            </a:fld>
            <a:endParaRPr lang="zh-CN" altLang="en-US"/>
          </a:p>
        </p:txBody>
      </p:sp>
    </p:spTree>
    <p:extLst>
      <p:ext uri="{BB962C8B-B14F-4D97-AF65-F5344CB8AC3E}">
        <p14:creationId xmlns:p14="http://schemas.microsoft.com/office/powerpoint/2010/main" val="190616163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31</a:t>
            </a:fld>
            <a:endParaRPr lang="zh-CN" altLang="en-US"/>
          </a:p>
        </p:txBody>
      </p:sp>
    </p:spTree>
    <p:extLst>
      <p:ext uri="{BB962C8B-B14F-4D97-AF65-F5344CB8AC3E}">
        <p14:creationId xmlns:p14="http://schemas.microsoft.com/office/powerpoint/2010/main" val="307390474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32</a:t>
            </a:fld>
            <a:endParaRPr lang="zh-CN" altLang="en-US"/>
          </a:p>
        </p:txBody>
      </p:sp>
    </p:spTree>
    <p:extLst>
      <p:ext uri="{BB962C8B-B14F-4D97-AF65-F5344CB8AC3E}">
        <p14:creationId xmlns:p14="http://schemas.microsoft.com/office/powerpoint/2010/main" val="399768679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33</a:t>
            </a:fld>
            <a:endParaRPr lang="zh-CN" altLang="en-US"/>
          </a:p>
        </p:txBody>
      </p:sp>
    </p:spTree>
    <p:extLst>
      <p:ext uri="{BB962C8B-B14F-4D97-AF65-F5344CB8AC3E}">
        <p14:creationId xmlns:p14="http://schemas.microsoft.com/office/powerpoint/2010/main" val="5785127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7</a:t>
            </a:fld>
            <a:endParaRPr lang="zh-CN" altLang="en-US"/>
          </a:p>
        </p:txBody>
      </p:sp>
    </p:spTree>
    <p:extLst>
      <p:ext uri="{BB962C8B-B14F-4D97-AF65-F5344CB8AC3E}">
        <p14:creationId xmlns:p14="http://schemas.microsoft.com/office/powerpoint/2010/main" val="142585164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34</a:t>
            </a:fld>
            <a:endParaRPr lang="zh-CN" altLang="en-US"/>
          </a:p>
        </p:txBody>
      </p:sp>
    </p:spTree>
    <p:extLst>
      <p:ext uri="{BB962C8B-B14F-4D97-AF65-F5344CB8AC3E}">
        <p14:creationId xmlns:p14="http://schemas.microsoft.com/office/powerpoint/2010/main" val="6225725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35</a:t>
            </a:fld>
            <a:endParaRPr lang="zh-CN" altLang="en-US"/>
          </a:p>
        </p:txBody>
      </p:sp>
    </p:spTree>
    <p:extLst>
      <p:ext uri="{BB962C8B-B14F-4D97-AF65-F5344CB8AC3E}">
        <p14:creationId xmlns:p14="http://schemas.microsoft.com/office/powerpoint/2010/main" val="283489041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36</a:t>
            </a:fld>
            <a:endParaRPr lang="zh-CN" altLang="en-US"/>
          </a:p>
        </p:txBody>
      </p:sp>
    </p:spTree>
    <p:extLst>
      <p:ext uri="{BB962C8B-B14F-4D97-AF65-F5344CB8AC3E}">
        <p14:creationId xmlns:p14="http://schemas.microsoft.com/office/powerpoint/2010/main" val="166971026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37</a:t>
            </a:fld>
            <a:endParaRPr lang="zh-CN" altLang="en-US"/>
          </a:p>
        </p:txBody>
      </p:sp>
    </p:spTree>
    <p:extLst>
      <p:ext uri="{BB962C8B-B14F-4D97-AF65-F5344CB8AC3E}">
        <p14:creationId xmlns:p14="http://schemas.microsoft.com/office/powerpoint/2010/main" val="54353591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38</a:t>
            </a:fld>
            <a:endParaRPr lang="zh-CN" altLang="en-US"/>
          </a:p>
        </p:txBody>
      </p:sp>
    </p:spTree>
    <p:extLst>
      <p:ext uri="{BB962C8B-B14F-4D97-AF65-F5344CB8AC3E}">
        <p14:creationId xmlns:p14="http://schemas.microsoft.com/office/powerpoint/2010/main" val="238521345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39</a:t>
            </a:fld>
            <a:endParaRPr lang="zh-CN" altLang="en-US"/>
          </a:p>
        </p:txBody>
      </p:sp>
    </p:spTree>
    <p:extLst>
      <p:ext uri="{BB962C8B-B14F-4D97-AF65-F5344CB8AC3E}">
        <p14:creationId xmlns:p14="http://schemas.microsoft.com/office/powerpoint/2010/main" val="316181328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40</a:t>
            </a:fld>
            <a:endParaRPr lang="zh-CN" altLang="en-US"/>
          </a:p>
        </p:txBody>
      </p:sp>
    </p:spTree>
    <p:extLst>
      <p:ext uri="{BB962C8B-B14F-4D97-AF65-F5344CB8AC3E}">
        <p14:creationId xmlns:p14="http://schemas.microsoft.com/office/powerpoint/2010/main" val="99832245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41</a:t>
            </a:fld>
            <a:endParaRPr lang="zh-CN" altLang="en-US"/>
          </a:p>
        </p:txBody>
      </p:sp>
    </p:spTree>
    <p:extLst>
      <p:ext uri="{BB962C8B-B14F-4D97-AF65-F5344CB8AC3E}">
        <p14:creationId xmlns:p14="http://schemas.microsoft.com/office/powerpoint/2010/main" val="40398253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42</a:t>
            </a:fld>
            <a:endParaRPr lang="zh-CN" altLang="en-US"/>
          </a:p>
        </p:txBody>
      </p:sp>
    </p:spTree>
    <p:extLst>
      <p:ext uri="{BB962C8B-B14F-4D97-AF65-F5344CB8AC3E}">
        <p14:creationId xmlns:p14="http://schemas.microsoft.com/office/powerpoint/2010/main" val="155962142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43</a:t>
            </a:fld>
            <a:endParaRPr lang="zh-CN" altLang="en-US"/>
          </a:p>
        </p:txBody>
      </p:sp>
    </p:spTree>
    <p:extLst>
      <p:ext uri="{BB962C8B-B14F-4D97-AF65-F5344CB8AC3E}">
        <p14:creationId xmlns:p14="http://schemas.microsoft.com/office/powerpoint/2010/main" val="3878813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8</a:t>
            </a:fld>
            <a:endParaRPr lang="zh-CN" altLang="en-US"/>
          </a:p>
        </p:txBody>
      </p:sp>
    </p:spTree>
    <p:extLst>
      <p:ext uri="{BB962C8B-B14F-4D97-AF65-F5344CB8AC3E}">
        <p14:creationId xmlns:p14="http://schemas.microsoft.com/office/powerpoint/2010/main" val="33167932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44</a:t>
            </a:fld>
            <a:endParaRPr lang="zh-CN" altLang="en-US"/>
          </a:p>
        </p:txBody>
      </p:sp>
    </p:spTree>
    <p:extLst>
      <p:ext uri="{BB962C8B-B14F-4D97-AF65-F5344CB8AC3E}">
        <p14:creationId xmlns:p14="http://schemas.microsoft.com/office/powerpoint/2010/main" val="350187361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45</a:t>
            </a:fld>
            <a:endParaRPr lang="zh-CN" altLang="en-US"/>
          </a:p>
        </p:txBody>
      </p:sp>
    </p:spTree>
    <p:extLst>
      <p:ext uri="{BB962C8B-B14F-4D97-AF65-F5344CB8AC3E}">
        <p14:creationId xmlns:p14="http://schemas.microsoft.com/office/powerpoint/2010/main" val="24452160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9</a:t>
            </a:fld>
            <a:endParaRPr lang="zh-CN" altLang="en-US"/>
          </a:p>
        </p:txBody>
      </p:sp>
    </p:spTree>
    <p:extLst>
      <p:ext uri="{BB962C8B-B14F-4D97-AF65-F5344CB8AC3E}">
        <p14:creationId xmlns:p14="http://schemas.microsoft.com/office/powerpoint/2010/main" val="19569739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10</a:t>
            </a:fld>
            <a:endParaRPr lang="zh-CN" altLang="en-US"/>
          </a:p>
        </p:txBody>
      </p:sp>
    </p:spTree>
    <p:extLst>
      <p:ext uri="{BB962C8B-B14F-4D97-AF65-F5344CB8AC3E}">
        <p14:creationId xmlns:p14="http://schemas.microsoft.com/office/powerpoint/2010/main" val="37833556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11</a:t>
            </a:fld>
            <a:endParaRPr lang="zh-CN" altLang="en-US"/>
          </a:p>
        </p:txBody>
      </p:sp>
    </p:spTree>
    <p:extLst>
      <p:ext uri="{BB962C8B-B14F-4D97-AF65-F5344CB8AC3E}">
        <p14:creationId xmlns:p14="http://schemas.microsoft.com/office/powerpoint/2010/main" val="13640646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12</a:t>
            </a:fld>
            <a:endParaRPr lang="zh-CN" altLang="en-US"/>
          </a:p>
        </p:txBody>
      </p:sp>
    </p:spTree>
    <p:extLst>
      <p:ext uri="{BB962C8B-B14F-4D97-AF65-F5344CB8AC3E}">
        <p14:creationId xmlns:p14="http://schemas.microsoft.com/office/powerpoint/2010/main" val="33077852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13</a:t>
            </a:fld>
            <a:endParaRPr lang="zh-CN" altLang="en-US"/>
          </a:p>
        </p:txBody>
      </p:sp>
    </p:spTree>
    <p:extLst>
      <p:ext uri="{BB962C8B-B14F-4D97-AF65-F5344CB8AC3E}">
        <p14:creationId xmlns:p14="http://schemas.microsoft.com/office/powerpoint/2010/main" val="37934857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userDrawn="1">
  <p:cSld name="末尾幻灯片">
    <p:spTree>
      <p:nvGrpSpPr>
        <p:cNvPr id="1" name=""/>
        <p:cNvGrpSpPr/>
        <p:nvPr/>
      </p:nvGrpSpPr>
      <p:grpSpPr>
        <a:xfrm>
          <a:off x="0" y="0"/>
          <a:ext cx="0" cy="0"/>
          <a:chOff x="0" y="0"/>
          <a:chExt cx="0" cy="0"/>
        </a:xfrm>
      </p:grpSpPr>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5_自定义版式">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5" name="文本框 32"/>
          <p:cNvSpPr txBox="1"/>
          <p:nvPr userDrawn="1"/>
        </p:nvSpPr>
        <p:spPr>
          <a:xfrm>
            <a:off x="265271" y="257676"/>
            <a:ext cx="2080260" cy="345440"/>
          </a:xfrm>
          <a:prstGeom prst="rect">
            <a:avLst/>
          </a:prstGeom>
          <a:noFill/>
        </p:spPr>
        <p:txBody>
          <a:bodyPr wrap="none" lIns="68584" tIns="34292" rIns="68584" bIns="34292" rtlCol="0">
            <a:spAutoFit/>
          </a:bodyPr>
          <a:lstStyle/>
          <a:p>
            <a:pPr algn="l" defTabSz="685800"/>
            <a:r>
              <a:rPr lang="zh-CN" altLang="en-US" sz="1800" dirty="0">
                <a:solidFill>
                  <a:schemeClr val="tx1">
                    <a:lumMod val="50000"/>
                    <a:lumOff val="50000"/>
                  </a:schemeClr>
                </a:solidFill>
                <a:latin typeface="黑体" panose="02010609060101010101" charset="-122"/>
                <a:ea typeface="黑体" panose="02010609060101010101" charset="-122"/>
                <a:cs typeface="黑体" panose="02010609060101010101" charset="-122"/>
                <a:sym typeface="+mn-lt"/>
              </a:rPr>
              <a:t>第一节 新零售概述</a:t>
            </a:r>
          </a:p>
        </p:txBody>
      </p:sp>
      <p:cxnSp>
        <p:nvCxnSpPr>
          <p:cNvPr id="7" name="直接连接符 6"/>
          <p:cNvCxnSpPr/>
          <p:nvPr/>
        </p:nvCxnSpPr>
        <p:spPr>
          <a:xfrm>
            <a:off x="269240" y="628015"/>
            <a:ext cx="2088000" cy="0"/>
          </a:xfrm>
          <a:prstGeom prst="line">
            <a:avLst/>
          </a:prstGeom>
          <a:ln w="12700">
            <a:solidFill>
              <a:srgbClr val="FFC56C"/>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5" name="文本框 32"/>
          <p:cNvSpPr txBox="1"/>
          <p:nvPr userDrawn="1"/>
        </p:nvSpPr>
        <p:spPr>
          <a:xfrm>
            <a:off x="265271" y="257676"/>
            <a:ext cx="2308860" cy="345440"/>
          </a:xfrm>
          <a:prstGeom prst="rect">
            <a:avLst/>
          </a:prstGeom>
          <a:noFill/>
        </p:spPr>
        <p:txBody>
          <a:bodyPr wrap="none" lIns="68584" tIns="34292" rIns="68584" bIns="34292" rtlCol="0">
            <a:spAutoFit/>
          </a:bodyPr>
          <a:lstStyle/>
          <a:p>
            <a:pPr algn="l" defTabSz="685800"/>
            <a:r>
              <a:rPr lang="zh-CN" altLang="en-US" sz="1800" dirty="0">
                <a:solidFill>
                  <a:schemeClr val="tx1">
                    <a:lumMod val="50000"/>
                    <a:lumOff val="50000"/>
                  </a:schemeClr>
                </a:solidFill>
                <a:latin typeface="黑体" panose="02010609060101010101" charset="-122"/>
                <a:ea typeface="黑体" panose="02010609060101010101" charset="-122"/>
                <a:cs typeface="黑体" panose="02010609060101010101" charset="-122"/>
                <a:sym typeface="+mn-lt"/>
              </a:rPr>
              <a:t>第二节 新零售的框架</a:t>
            </a:r>
          </a:p>
        </p:txBody>
      </p:sp>
      <p:cxnSp>
        <p:nvCxnSpPr>
          <p:cNvPr id="7" name="直接连接符 6"/>
          <p:cNvCxnSpPr/>
          <p:nvPr userDrawn="1"/>
        </p:nvCxnSpPr>
        <p:spPr>
          <a:xfrm>
            <a:off x="269240" y="628015"/>
            <a:ext cx="2340000" cy="0"/>
          </a:xfrm>
          <a:prstGeom prst="line">
            <a:avLst/>
          </a:prstGeom>
          <a:ln w="12700">
            <a:solidFill>
              <a:srgbClr val="FFC56C"/>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1_标题和内容">
    <p:bg>
      <p:bgPr>
        <a:blipFill dpi="0" rotWithShape="1">
          <a:blip r:embed="rId2">
            <a:alphaModFix amt="40000"/>
            <a:duotone>
              <a:schemeClr val="accent1">
                <a:shade val="45000"/>
                <a:satMod val="135000"/>
              </a:schemeClr>
              <a:prstClr val="white"/>
            </a:duotone>
            <a:lum/>
          </a:blip>
          <a:srcRect/>
          <a:stretch>
            <a:fillRect t="-39000" b="-39000"/>
          </a:stretch>
        </a:blipFill>
        <a:effectLst/>
      </p:bgPr>
    </p:bg>
    <p:spTree>
      <p:nvGrpSpPr>
        <p:cNvPr id="1" name=""/>
        <p:cNvGrpSpPr/>
        <p:nvPr/>
      </p:nvGrpSpPr>
      <p:grpSpPr>
        <a:xfrm>
          <a:off x="0" y="0"/>
          <a:ext cx="0" cy="0"/>
          <a:chOff x="0" y="0"/>
          <a:chExt cx="0" cy="0"/>
        </a:xfrm>
      </p:grpSpPr>
      <p:sp>
        <p:nvSpPr>
          <p:cNvPr id="5" name="文本框 32"/>
          <p:cNvSpPr txBox="1"/>
          <p:nvPr userDrawn="1"/>
        </p:nvSpPr>
        <p:spPr>
          <a:xfrm>
            <a:off x="265271" y="257676"/>
            <a:ext cx="1869751" cy="346253"/>
          </a:xfrm>
          <a:prstGeom prst="rect">
            <a:avLst/>
          </a:prstGeom>
          <a:noFill/>
        </p:spPr>
        <p:txBody>
          <a:bodyPr wrap="none" lIns="68584" tIns="34292" rIns="68584" bIns="34292" rtlCol="0">
            <a:spAutoFit/>
          </a:bodyPr>
          <a:lstStyle/>
          <a:p>
            <a:pPr algn="l" defTabSz="685800"/>
            <a:r>
              <a:rPr lang="zh-CN" altLang="en-US" sz="1800" dirty="0">
                <a:solidFill>
                  <a:schemeClr val="tx1">
                    <a:lumMod val="50000"/>
                    <a:lumOff val="50000"/>
                  </a:schemeClr>
                </a:solidFill>
                <a:latin typeface="黑体" panose="02010609060101010101" charset="-122"/>
                <a:ea typeface="黑体" panose="02010609060101010101" charset="-122"/>
                <a:cs typeface="黑体" panose="02010609060101010101" charset="-122"/>
                <a:sym typeface="+mn-lt"/>
              </a:rPr>
              <a:t>第三节 操作流程</a:t>
            </a:r>
          </a:p>
        </p:txBody>
      </p:sp>
      <p:cxnSp>
        <p:nvCxnSpPr>
          <p:cNvPr id="7" name="直接连接符 6"/>
          <p:cNvCxnSpPr/>
          <p:nvPr userDrawn="1"/>
        </p:nvCxnSpPr>
        <p:spPr>
          <a:xfrm flipV="1">
            <a:off x="269240" y="603929"/>
            <a:ext cx="1999298" cy="24086"/>
          </a:xfrm>
          <a:prstGeom prst="line">
            <a:avLst/>
          </a:prstGeom>
          <a:ln w="12700">
            <a:solidFill>
              <a:srgbClr val="FFC56C"/>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5_自定义版式">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userDrawn="1">
  <p:cSld name="末尾幻灯片">
    <p:spTree>
      <p:nvGrpSpPr>
        <p:cNvPr id="1" name=""/>
        <p:cNvGrpSpPr/>
        <p:nvPr/>
      </p:nvGrpSpPr>
      <p:grpSpPr>
        <a:xfrm>
          <a:off x="0" y="0"/>
          <a:ext cx="0" cy="0"/>
          <a:chOff x="0" y="0"/>
          <a:chExt cx="0" cy="0"/>
        </a:xfrm>
      </p:grpSpPr>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5" name="文本框 32"/>
          <p:cNvSpPr txBox="1"/>
          <p:nvPr userDrawn="1"/>
        </p:nvSpPr>
        <p:spPr>
          <a:xfrm>
            <a:off x="265271" y="257676"/>
            <a:ext cx="1869751" cy="346253"/>
          </a:xfrm>
          <a:prstGeom prst="rect">
            <a:avLst/>
          </a:prstGeom>
          <a:noFill/>
        </p:spPr>
        <p:txBody>
          <a:bodyPr wrap="none" lIns="68584" tIns="34292" rIns="68584" bIns="34292" rtlCol="0">
            <a:spAutoFit/>
          </a:bodyPr>
          <a:lstStyle/>
          <a:p>
            <a:pPr algn="l" defTabSz="685800"/>
            <a:r>
              <a:rPr lang="zh-CN" altLang="en-US" sz="1800" dirty="0">
                <a:solidFill>
                  <a:schemeClr val="tx1">
                    <a:lumMod val="50000"/>
                    <a:lumOff val="50000"/>
                  </a:schemeClr>
                </a:solidFill>
                <a:latin typeface="黑体" panose="02010609060101010101" charset="-122"/>
                <a:ea typeface="黑体" panose="02010609060101010101" charset="-122"/>
                <a:cs typeface="黑体" panose="02010609060101010101" charset="-122"/>
                <a:sym typeface="+mn-lt"/>
              </a:rPr>
              <a:t>第一节 案例背景</a:t>
            </a:r>
          </a:p>
        </p:txBody>
      </p:sp>
      <p:cxnSp>
        <p:nvCxnSpPr>
          <p:cNvPr id="7" name="直接连接符 6"/>
          <p:cNvCxnSpPr/>
          <p:nvPr/>
        </p:nvCxnSpPr>
        <p:spPr>
          <a:xfrm flipV="1">
            <a:off x="269240" y="603929"/>
            <a:ext cx="2789111" cy="24086"/>
          </a:xfrm>
          <a:prstGeom prst="line">
            <a:avLst/>
          </a:prstGeom>
          <a:ln w="12700">
            <a:solidFill>
              <a:srgbClr val="FFC56C"/>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5" name="文本框 32"/>
          <p:cNvSpPr txBox="1"/>
          <p:nvPr userDrawn="1"/>
        </p:nvSpPr>
        <p:spPr>
          <a:xfrm>
            <a:off x="265271" y="257676"/>
            <a:ext cx="1869751" cy="346253"/>
          </a:xfrm>
          <a:prstGeom prst="rect">
            <a:avLst/>
          </a:prstGeom>
          <a:noFill/>
        </p:spPr>
        <p:txBody>
          <a:bodyPr wrap="none" lIns="68584" tIns="34292" rIns="68584" bIns="34292" rtlCol="0">
            <a:spAutoFit/>
          </a:bodyPr>
          <a:lstStyle/>
          <a:p>
            <a:pPr algn="l" defTabSz="685800"/>
            <a:r>
              <a:rPr lang="zh-CN" altLang="en-US" sz="1800" dirty="0">
                <a:solidFill>
                  <a:schemeClr val="tx1">
                    <a:lumMod val="50000"/>
                    <a:lumOff val="50000"/>
                  </a:schemeClr>
                </a:solidFill>
                <a:latin typeface="黑体" panose="02010609060101010101" charset="-122"/>
                <a:ea typeface="黑体" panose="02010609060101010101" charset="-122"/>
                <a:cs typeface="黑体" panose="02010609060101010101" charset="-122"/>
                <a:sym typeface="+mn-lt"/>
              </a:rPr>
              <a:t>第二节 数据概况</a:t>
            </a:r>
          </a:p>
        </p:txBody>
      </p:sp>
      <p:cxnSp>
        <p:nvCxnSpPr>
          <p:cNvPr id="7" name="直接连接符 6"/>
          <p:cNvCxnSpPr/>
          <p:nvPr userDrawn="1"/>
        </p:nvCxnSpPr>
        <p:spPr>
          <a:xfrm flipV="1">
            <a:off x="269240" y="603929"/>
            <a:ext cx="2071306" cy="24086"/>
          </a:xfrm>
          <a:prstGeom prst="line">
            <a:avLst/>
          </a:prstGeom>
          <a:ln w="12700">
            <a:solidFill>
              <a:srgbClr val="FFC56C"/>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userDrawn="1">
  <p:cSld name="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8.xml"/><Relationship Id="rId7" Type="http://schemas.openxmlformats.org/officeDocument/2006/relationships/image" Target="../media/image1.jpeg"/><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theme" Target="../theme/theme2.xml"/><Relationship Id="rId5" Type="http://schemas.openxmlformats.org/officeDocument/2006/relationships/slideLayout" Target="../slideLayouts/slideLayout10.xml"/><Relationship Id="rId4"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7">
            <a:alphaModFix amt="50000"/>
            <a:duotone>
              <a:schemeClr val="accent1">
                <a:shade val="45000"/>
                <a:satMod val="135000"/>
              </a:schemeClr>
              <a:prstClr val="white"/>
            </a:duotone>
            <a:lum/>
          </a:blip>
          <a:srcRect/>
          <a:stretch>
            <a:fillRect t="-39000" b="-39000"/>
          </a:stretch>
        </a:blip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4" r:id="rId5"/>
  </p:sldLayoutIdLst>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txStyles>
    <p:titleStyle>
      <a:lvl1pPr algn="l" defTabSz="650240" rtl="0" eaLnBrk="1" latinLnBrk="0" hangingPunct="1">
        <a:lnSpc>
          <a:spcPct val="90000"/>
        </a:lnSpc>
        <a:spcBef>
          <a:spcPct val="0"/>
        </a:spcBef>
        <a:buNone/>
        <a:defRPr sz="3100" kern="1200">
          <a:solidFill>
            <a:schemeClr val="tx1"/>
          </a:solidFill>
          <a:latin typeface="+mj-lt"/>
          <a:ea typeface="+mj-ea"/>
          <a:cs typeface="+mj-cs"/>
        </a:defRPr>
      </a:lvl1pPr>
    </p:titleStyle>
    <p:bodyStyle>
      <a:lvl1pPr marL="162560" indent="-162560" algn="l" defTabSz="650240" rtl="0" eaLnBrk="1" latinLnBrk="0" hangingPunct="1">
        <a:lnSpc>
          <a:spcPct val="90000"/>
        </a:lnSpc>
        <a:spcBef>
          <a:spcPts val="710"/>
        </a:spcBef>
        <a:buFont typeface="Arial" panose="020B0604020202020204" pitchFamily="34" charset="0"/>
        <a:buChar char="•"/>
        <a:defRPr sz="2000" kern="1200">
          <a:solidFill>
            <a:schemeClr val="tx1"/>
          </a:solidFill>
          <a:latin typeface="+mn-lt"/>
          <a:ea typeface="+mn-ea"/>
          <a:cs typeface="+mn-cs"/>
        </a:defRPr>
      </a:lvl1pPr>
      <a:lvl2pPr marL="487680" indent="-162560" algn="l" defTabSz="650240" rtl="0" eaLnBrk="1" latinLnBrk="0" hangingPunct="1">
        <a:lnSpc>
          <a:spcPct val="90000"/>
        </a:lnSpc>
        <a:spcBef>
          <a:spcPts val="355"/>
        </a:spcBef>
        <a:buFont typeface="Arial" panose="020B0604020202020204" pitchFamily="34" charset="0"/>
        <a:buChar char="•"/>
        <a:defRPr sz="1700" kern="1200">
          <a:solidFill>
            <a:schemeClr val="tx1"/>
          </a:solidFill>
          <a:latin typeface="+mn-lt"/>
          <a:ea typeface="+mn-ea"/>
          <a:cs typeface="+mn-cs"/>
        </a:defRPr>
      </a:lvl2pPr>
      <a:lvl3pPr marL="812800" indent="-162560" algn="l" defTabSz="650240" rtl="0" eaLnBrk="1" latinLnBrk="0" hangingPunct="1">
        <a:lnSpc>
          <a:spcPct val="90000"/>
        </a:lnSpc>
        <a:spcBef>
          <a:spcPts val="355"/>
        </a:spcBef>
        <a:buFont typeface="Arial" panose="020B0604020202020204" pitchFamily="34" charset="0"/>
        <a:buChar char="•"/>
        <a:defRPr sz="1400" kern="1200">
          <a:solidFill>
            <a:schemeClr val="tx1"/>
          </a:solidFill>
          <a:latin typeface="+mn-lt"/>
          <a:ea typeface="+mn-ea"/>
          <a:cs typeface="+mn-cs"/>
        </a:defRPr>
      </a:lvl3pPr>
      <a:lvl4pPr marL="1137920"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4pPr>
      <a:lvl5pPr marL="1463040"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5pPr>
      <a:lvl6pPr marL="1788160"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6pPr>
      <a:lvl7pPr marL="2113280"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7pPr>
      <a:lvl8pPr marL="2438400"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8pPr>
      <a:lvl9pPr marL="2764155"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9pPr>
    </p:bodyStyle>
    <p:otherStyle>
      <a:defPPr>
        <a:defRPr lang="zh-CN"/>
      </a:defPPr>
      <a:lvl1pPr marL="0" algn="l" defTabSz="650240" rtl="0" eaLnBrk="1" latinLnBrk="0" hangingPunct="1">
        <a:defRPr sz="1300" kern="1200">
          <a:solidFill>
            <a:schemeClr val="tx1"/>
          </a:solidFill>
          <a:latin typeface="+mn-lt"/>
          <a:ea typeface="+mn-ea"/>
          <a:cs typeface="+mn-cs"/>
        </a:defRPr>
      </a:lvl1pPr>
      <a:lvl2pPr marL="325120" algn="l" defTabSz="650240" rtl="0" eaLnBrk="1" latinLnBrk="0" hangingPunct="1">
        <a:defRPr sz="1300" kern="1200">
          <a:solidFill>
            <a:schemeClr val="tx1"/>
          </a:solidFill>
          <a:latin typeface="+mn-lt"/>
          <a:ea typeface="+mn-ea"/>
          <a:cs typeface="+mn-cs"/>
        </a:defRPr>
      </a:lvl2pPr>
      <a:lvl3pPr marL="650240" algn="l" defTabSz="650240" rtl="0" eaLnBrk="1" latinLnBrk="0" hangingPunct="1">
        <a:defRPr sz="1300" kern="1200">
          <a:solidFill>
            <a:schemeClr val="tx1"/>
          </a:solidFill>
          <a:latin typeface="+mn-lt"/>
          <a:ea typeface="+mn-ea"/>
          <a:cs typeface="+mn-cs"/>
        </a:defRPr>
      </a:lvl3pPr>
      <a:lvl4pPr marL="975360" algn="l" defTabSz="650240" rtl="0" eaLnBrk="1" latinLnBrk="0" hangingPunct="1">
        <a:defRPr sz="1300" kern="1200">
          <a:solidFill>
            <a:schemeClr val="tx1"/>
          </a:solidFill>
          <a:latin typeface="+mn-lt"/>
          <a:ea typeface="+mn-ea"/>
          <a:cs typeface="+mn-cs"/>
        </a:defRPr>
      </a:lvl4pPr>
      <a:lvl5pPr marL="1300480" algn="l" defTabSz="650240" rtl="0" eaLnBrk="1" latinLnBrk="0" hangingPunct="1">
        <a:defRPr sz="1300" kern="1200">
          <a:solidFill>
            <a:schemeClr val="tx1"/>
          </a:solidFill>
          <a:latin typeface="+mn-lt"/>
          <a:ea typeface="+mn-ea"/>
          <a:cs typeface="+mn-cs"/>
        </a:defRPr>
      </a:lvl5pPr>
      <a:lvl6pPr marL="1625600" algn="l" defTabSz="650240" rtl="0" eaLnBrk="1" latinLnBrk="0" hangingPunct="1">
        <a:defRPr sz="1300" kern="1200">
          <a:solidFill>
            <a:schemeClr val="tx1"/>
          </a:solidFill>
          <a:latin typeface="+mn-lt"/>
          <a:ea typeface="+mn-ea"/>
          <a:cs typeface="+mn-cs"/>
        </a:defRPr>
      </a:lvl6pPr>
      <a:lvl7pPr marL="1950720" algn="l" defTabSz="650240" rtl="0" eaLnBrk="1" latinLnBrk="0" hangingPunct="1">
        <a:defRPr sz="1300" kern="1200">
          <a:solidFill>
            <a:schemeClr val="tx1"/>
          </a:solidFill>
          <a:latin typeface="+mn-lt"/>
          <a:ea typeface="+mn-ea"/>
          <a:cs typeface="+mn-cs"/>
        </a:defRPr>
      </a:lvl7pPr>
      <a:lvl8pPr marL="2275840" algn="l" defTabSz="650240" rtl="0" eaLnBrk="1" latinLnBrk="0" hangingPunct="1">
        <a:defRPr sz="1300" kern="1200">
          <a:solidFill>
            <a:schemeClr val="tx1"/>
          </a:solidFill>
          <a:latin typeface="+mn-lt"/>
          <a:ea typeface="+mn-ea"/>
          <a:cs typeface="+mn-cs"/>
        </a:defRPr>
      </a:lvl8pPr>
      <a:lvl9pPr marL="2601595" algn="l" defTabSz="650240" rtl="0" eaLnBrk="1" latinLnBrk="0" hangingPunct="1">
        <a:defRPr sz="13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7">
            <a:alphaModFix amt="50000"/>
            <a:duotone>
              <a:schemeClr val="accent1">
                <a:shade val="45000"/>
                <a:satMod val="135000"/>
              </a:schemeClr>
              <a:prstClr val="white"/>
            </a:duotone>
            <a:lum/>
          </a:blip>
          <a:srcRect/>
          <a:stretch>
            <a:fillRect t="-39000" b="-39000"/>
          </a:stretch>
        </a:blip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6" r:id="rId1"/>
    <p:sldLayoutId id="2147483657" r:id="rId2"/>
    <p:sldLayoutId id="2147483658" r:id="rId3"/>
    <p:sldLayoutId id="2147483660" r:id="rId4"/>
    <p:sldLayoutId id="2147483661" r:id="rId5"/>
  </p:sldLayoutIdLst>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txStyles>
    <p:titleStyle>
      <a:lvl1pPr algn="l" defTabSz="650240" rtl="0" eaLnBrk="1" latinLnBrk="0" hangingPunct="1">
        <a:lnSpc>
          <a:spcPct val="90000"/>
        </a:lnSpc>
        <a:spcBef>
          <a:spcPct val="0"/>
        </a:spcBef>
        <a:buNone/>
        <a:defRPr sz="3100" kern="1200">
          <a:solidFill>
            <a:schemeClr val="tx1"/>
          </a:solidFill>
          <a:latin typeface="+mj-lt"/>
          <a:ea typeface="+mj-ea"/>
          <a:cs typeface="+mj-cs"/>
        </a:defRPr>
      </a:lvl1pPr>
    </p:titleStyle>
    <p:bodyStyle>
      <a:lvl1pPr marL="162560" indent="-162560" algn="l" defTabSz="650240" rtl="0" eaLnBrk="1" latinLnBrk="0" hangingPunct="1">
        <a:lnSpc>
          <a:spcPct val="90000"/>
        </a:lnSpc>
        <a:spcBef>
          <a:spcPts val="710"/>
        </a:spcBef>
        <a:buFont typeface="Arial" panose="020B0604020202020204" pitchFamily="34" charset="0"/>
        <a:buChar char="•"/>
        <a:defRPr sz="2000" kern="1200">
          <a:solidFill>
            <a:schemeClr val="tx1"/>
          </a:solidFill>
          <a:latin typeface="+mn-lt"/>
          <a:ea typeface="+mn-ea"/>
          <a:cs typeface="+mn-cs"/>
        </a:defRPr>
      </a:lvl1pPr>
      <a:lvl2pPr marL="487680" indent="-162560" algn="l" defTabSz="650240" rtl="0" eaLnBrk="1" latinLnBrk="0" hangingPunct="1">
        <a:lnSpc>
          <a:spcPct val="90000"/>
        </a:lnSpc>
        <a:spcBef>
          <a:spcPts val="355"/>
        </a:spcBef>
        <a:buFont typeface="Arial" panose="020B0604020202020204" pitchFamily="34" charset="0"/>
        <a:buChar char="•"/>
        <a:defRPr sz="1700" kern="1200">
          <a:solidFill>
            <a:schemeClr val="tx1"/>
          </a:solidFill>
          <a:latin typeface="+mn-lt"/>
          <a:ea typeface="+mn-ea"/>
          <a:cs typeface="+mn-cs"/>
        </a:defRPr>
      </a:lvl2pPr>
      <a:lvl3pPr marL="812800" indent="-162560" algn="l" defTabSz="650240" rtl="0" eaLnBrk="1" latinLnBrk="0" hangingPunct="1">
        <a:lnSpc>
          <a:spcPct val="90000"/>
        </a:lnSpc>
        <a:spcBef>
          <a:spcPts val="355"/>
        </a:spcBef>
        <a:buFont typeface="Arial" panose="020B0604020202020204" pitchFamily="34" charset="0"/>
        <a:buChar char="•"/>
        <a:defRPr sz="1400" kern="1200">
          <a:solidFill>
            <a:schemeClr val="tx1"/>
          </a:solidFill>
          <a:latin typeface="+mn-lt"/>
          <a:ea typeface="+mn-ea"/>
          <a:cs typeface="+mn-cs"/>
        </a:defRPr>
      </a:lvl3pPr>
      <a:lvl4pPr marL="1137920"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4pPr>
      <a:lvl5pPr marL="1463040"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5pPr>
      <a:lvl6pPr marL="1788160"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6pPr>
      <a:lvl7pPr marL="2113280"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7pPr>
      <a:lvl8pPr marL="2438400"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8pPr>
      <a:lvl9pPr marL="2764155"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9pPr>
    </p:bodyStyle>
    <p:otherStyle>
      <a:defPPr>
        <a:defRPr lang="zh-CN"/>
      </a:defPPr>
      <a:lvl1pPr marL="0" algn="l" defTabSz="650240" rtl="0" eaLnBrk="1" latinLnBrk="0" hangingPunct="1">
        <a:defRPr sz="1300" kern="1200">
          <a:solidFill>
            <a:schemeClr val="tx1"/>
          </a:solidFill>
          <a:latin typeface="+mn-lt"/>
          <a:ea typeface="+mn-ea"/>
          <a:cs typeface="+mn-cs"/>
        </a:defRPr>
      </a:lvl1pPr>
      <a:lvl2pPr marL="325120" algn="l" defTabSz="650240" rtl="0" eaLnBrk="1" latinLnBrk="0" hangingPunct="1">
        <a:defRPr sz="1300" kern="1200">
          <a:solidFill>
            <a:schemeClr val="tx1"/>
          </a:solidFill>
          <a:latin typeface="+mn-lt"/>
          <a:ea typeface="+mn-ea"/>
          <a:cs typeface="+mn-cs"/>
        </a:defRPr>
      </a:lvl2pPr>
      <a:lvl3pPr marL="650240" algn="l" defTabSz="650240" rtl="0" eaLnBrk="1" latinLnBrk="0" hangingPunct="1">
        <a:defRPr sz="1300" kern="1200">
          <a:solidFill>
            <a:schemeClr val="tx1"/>
          </a:solidFill>
          <a:latin typeface="+mn-lt"/>
          <a:ea typeface="+mn-ea"/>
          <a:cs typeface="+mn-cs"/>
        </a:defRPr>
      </a:lvl3pPr>
      <a:lvl4pPr marL="975360" algn="l" defTabSz="650240" rtl="0" eaLnBrk="1" latinLnBrk="0" hangingPunct="1">
        <a:defRPr sz="1300" kern="1200">
          <a:solidFill>
            <a:schemeClr val="tx1"/>
          </a:solidFill>
          <a:latin typeface="+mn-lt"/>
          <a:ea typeface="+mn-ea"/>
          <a:cs typeface="+mn-cs"/>
        </a:defRPr>
      </a:lvl4pPr>
      <a:lvl5pPr marL="1300480" algn="l" defTabSz="650240" rtl="0" eaLnBrk="1" latinLnBrk="0" hangingPunct="1">
        <a:defRPr sz="1300" kern="1200">
          <a:solidFill>
            <a:schemeClr val="tx1"/>
          </a:solidFill>
          <a:latin typeface="+mn-lt"/>
          <a:ea typeface="+mn-ea"/>
          <a:cs typeface="+mn-cs"/>
        </a:defRPr>
      </a:lvl5pPr>
      <a:lvl6pPr marL="1625600" algn="l" defTabSz="650240" rtl="0" eaLnBrk="1" latinLnBrk="0" hangingPunct="1">
        <a:defRPr sz="1300" kern="1200">
          <a:solidFill>
            <a:schemeClr val="tx1"/>
          </a:solidFill>
          <a:latin typeface="+mn-lt"/>
          <a:ea typeface="+mn-ea"/>
          <a:cs typeface="+mn-cs"/>
        </a:defRPr>
      </a:lvl6pPr>
      <a:lvl7pPr marL="1950720" algn="l" defTabSz="650240" rtl="0" eaLnBrk="1" latinLnBrk="0" hangingPunct="1">
        <a:defRPr sz="1300" kern="1200">
          <a:solidFill>
            <a:schemeClr val="tx1"/>
          </a:solidFill>
          <a:latin typeface="+mn-lt"/>
          <a:ea typeface="+mn-ea"/>
          <a:cs typeface="+mn-cs"/>
        </a:defRPr>
      </a:lvl7pPr>
      <a:lvl8pPr marL="2275840" algn="l" defTabSz="650240" rtl="0" eaLnBrk="1" latinLnBrk="0" hangingPunct="1">
        <a:defRPr sz="1300" kern="1200">
          <a:solidFill>
            <a:schemeClr val="tx1"/>
          </a:solidFill>
          <a:latin typeface="+mn-lt"/>
          <a:ea typeface="+mn-ea"/>
          <a:cs typeface="+mn-cs"/>
        </a:defRPr>
      </a:lvl8pPr>
      <a:lvl9pPr marL="2601595" algn="l" defTabSz="650240" rtl="0" eaLnBrk="1" latinLnBrk="0" hangingPunct="1">
        <a:defRPr sz="13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image" Target="../media/image3.jpeg"/><Relationship Id="rId5" Type="http://schemas.openxmlformats.org/officeDocument/2006/relationships/image" Target="../media/image2.emf"/><Relationship Id="rId4" Type="http://schemas.openxmlformats.org/officeDocument/2006/relationships/oleObject" Target="../embeddings/oleObject1.bin"/></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notesSlide" Target="../notesSlides/notesSlide12.xml"/><Relationship Id="rId1" Type="http://schemas.openxmlformats.org/officeDocument/2006/relationships/slideLayout" Target="../slideLayouts/slideLayout8.xml"/><Relationship Id="rId4" Type="http://schemas.openxmlformats.org/officeDocument/2006/relationships/image" Target="../media/image5.wmf"/></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notesSlide" Target="../notesSlides/notesSlide15.xml"/><Relationship Id="rId1" Type="http://schemas.openxmlformats.org/officeDocument/2006/relationships/slideLayout" Target="../slideLayouts/slideLayout4.xml"/><Relationship Id="rId6" Type="http://schemas.openxmlformats.org/officeDocument/2006/relationships/image" Target="../media/image7.wmf"/><Relationship Id="rId5" Type="http://schemas.openxmlformats.org/officeDocument/2006/relationships/oleObject" Target="../embeddings/oleObject5.bin"/><Relationship Id="rId4" Type="http://schemas.openxmlformats.org/officeDocument/2006/relationships/image" Target="../media/image6.wmf"/></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notesSlide" Target="../notesSlides/notesSlide16.xml"/><Relationship Id="rId1" Type="http://schemas.openxmlformats.org/officeDocument/2006/relationships/slideLayout" Target="../slideLayouts/slideLayout4.xml"/><Relationship Id="rId6" Type="http://schemas.openxmlformats.org/officeDocument/2006/relationships/image" Target="../media/image9.wmf"/><Relationship Id="rId5" Type="http://schemas.openxmlformats.org/officeDocument/2006/relationships/oleObject" Target="../embeddings/oleObject7.bin"/><Relationship Id="rId4" Type="http://schemas.openxmlformats.org/officeDocument/2006/relationships/image" Target="../media/image8.wmf"/></Relationships>
</file>

<file path=ppt/slides/_rels/slide21.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notesSlide" Target="../notesSlides/notesSlide17.xml"/><Relationship Id="rId1" Type="http://schemas.openxmlformats.org/officeDocument/2006/relationships/slideLayout" Target="../slideLayouts/slideLayout4.xml"/><Relationship Id="rId4" Type="http://schemas.openxmlformats.org/officeDocument/2006/relationships/image" Target="../media/image10.wmf"/></Relationships>
</file>

<file path=ppt/slides/_rels/slide22.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notesSlide" Target="../notesSlides/notesSlide18.xml"/><Relationship Id="rId1" Type="http://schemas.openxmlformats.org/officeDocument/2006/relationships/slideLayout" Target="../slideLayouts/slideLayout4.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wmf"/></Relationships>
</file>

<file path=ppt/slides/_rels/slide23.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notesSlide" Target="../notesSlides/notesSlide19.xml"/><Relationship Id="rId1" Type="http://schemas.openxmlformats.org/officeDocument/2006/relationships/slideLayout" Target="../slideLayouts/slideLayout4.xml"/><Relationship Id="rId4" Type="http://schemas.openxmlformats.org/officeDocument/2006/relationships/image" Target="../media/image14.wmf"/></Relationships>
</file>

<file path=ppt/slides/_rels/slide24.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notesSlide" Target="../notesSlides/notesSlide20.xml"/><Relationship Id="rId1" Type="http://schemas.openxmlformats.org/officeDocument/2006/relationships/slideLayout" Target="../slideLayouts/slideLayout4.xml"/><Relationship Id="rId5" Type="http://schemas.openxmlformats.org/officeDocument/2006/relationships/image" Target="../media/image16.png"/><Relationship Id="rId4" Type="http://schemas.openxmlformats.org/officeDocument/2006/relationships/image" Target="../media/image15.wmf"/></Relationships>
</file>

<file path=ppt/slides/_rels/slide25.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notesSlide" Target="../notesSlides/notesSlide21.xml"/><Relationship Id="rId1" Type="http://schemas.openxmlformats.org/officeDocument/2006/relationships/slideLayout" Target="../slideLayouts/slideLayout4.xml"/><Relationship Id="rId5" Type="http://schemas.openxmlformats.org/officeDocument/2006/relationships/image" Target="../media/image18.png"/><Relationship Id="rId4" Type="http://schemas.openxmlformats.org/officeDocument/2006/relationships/image" Target="../media/image17.wmf"/></Relationships>
</file>

<file path=ppt/slides/_rels/slide26.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notesSlide" Target="../notesSlides/notesSlide22.xml"/><Relationship Id="rId1" Type="http://schemas.openxmlformats.org/officeDocument/2006/relationships/slideLayout" Target="../slideLayouts/slideLayout4.xml"/><Relationship Id="rId4" Type="http://schemas.openxmlformats.org/officeDocument/2006/relationships/image" Target="../media/image19.wmf"/></Relationships>
</file>

<file path=ppt/slides/_rels/slide27.xml.rels><?xml version="1.0" encoding="UTF-8" standalone="yes"?>
<Relationships xmlns="http://schemas.openxmlformats.org/package/2006/relationships"><Relationship Id="rId3" Type="http://schemas.openxmlformats.org/officeDocument/2006/relationships/oleObject" Target="../embeddings/oleObject14.bin"/><Relationship Id="rId2" Type="http://schemas.openxmlformats.org/officeDocument/2006/relationships/notesSlide" Target="../notesSlides/notesSlide23.xml"/><Relationship Id="rId1" Type="http://schemas.openxmlformats.org/officeDocument/2006/relationships/slideLayout" Target="../slideLayouts/slideLayout4.xml"/><Relationship Id="rId6" Type="http://schemas.openxmlformats.org/officeDocument/2006/relationships/image" Target="../media/image21.wmf"/><Relationship Id="rId5" Type="http://schemas.openxmlformats.org/officeDocument/2006/relationships/oleObject" Target="../embeddings/oleObject15.bin"/><Relationship Id="rId4" Type="http://schemas.openxmlformats.org/officeDocument/2006/relationships/image" Target="../media/image20.wmf"/></Relationships>
</file>

<file path=ppt/slides/_rels/slide28.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notesSlide" Target="../notesSlides/notesSlide24.xml"/><Relationship Id="rId1" Type="http://schemas.openxmlformats.org/officeDocument/2006/relationships/slideLayout" Target="../slideLayouts/slideLayout4.xml"/><Relationship Id="rId6" Type="http://schemas.openxmlformats.org/officeDocument/2006/relationships/image" Target="../media/image23.wmf"/><Relationship Id="rId5" Type="http://schemas.openxmlformats.org/officeDocument/2006/relationships/oleObject" Target="../embeddings/oleObject17.bin"/><Relationship Id="rId4" Type="http://schemas.openxmlformats.org/officeDocument/2006/relationships/image" Target="../media/image22.wmf"/></Relationships>
</file>

<file path=ppt/slides/_rels/slide29.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notesSlide" Target="../notesSlides/notesSlide25.xml"/><Relationship Id="rId1" Type="http://schemas.openxmlformats.org/officeDocument/2006/relationships/slideLayout" Target="../slideLayouts/slideLayout4.xml"/><Relationship Id="rId4" Type="http://schemas.openxmlformats.org/officeDocument/2006/relationships/image" Target="../media/image24.w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notesSlide" Target="../notesSlides/notesSlide26.xml"/><Relationship Id="rId1" Type="http://schemas.openxmlformats.org/officeDocument/2006/relationships/slideLayout" Target="../slideLayouts/slideLayout4.xml"/><Relationship Id="rId4" Type="http://schemas.openxmlformats.org/officeDocument/2006/relationships/image" Target="../media/image25.wmf"/></Relationships>
</file>

<file path=ppt/slides/_rels/slide31.xml.rels><?xml version="1.0" encoding="UTF-8" standalone="yes"?>
<Relationships xmlns="http://schemas.openxmlformats.org/package/2006/relationships"><Relationship Id="rId3" Type="http://schemas.openxmlformats.org/officeDocument/2006/relationships/oleObject" Target="../embeddings/oleObject20.bin"/><Relationship Id="rId2" Type="http://schemas.openxmlformats.org/officeDocument/2006/relationships/notesSlide" Target="../notesSlides/notesSlide27.xml"/><Relationship Id="rId1" Type="http://schemas.openxmlformats.org/officeDocument/2006/relationships/slideLayout" Target="../slideLayouts/slideLayout4.xml"/><Relationship Id="rId4" Type="http://schemas.openxmlformats.org/officeDocument/2006/relationships/image" Target="../media/image26.wmf"/></Relationships>
</file>

<file path=ppt/slides/_rels/slide32.xml.rels><?xml version="1.0" encoding="UTF-8" standalone="yes"?>
<Relationships xmlns="http://schemas.openxmlformats.org/package/2006/relationships"><Relationship Id="rId3" Type="http://schemas.openxmlformats.org/officeDocument/2006/relationships/oleObject" Target="../embeddings/oleObject21.bin"/><Relationship Id="rId2" Type="http://schemas.openxmlformats.org/officeDocument/2006/relationships/notesSlide" Target="../notesSlides/notesSlide28.xml"/><Relationship Id="rId1" Type="http://schemas.openxmlformats.org/officeDocument/2006/relationships/slideLayout" Target="../slideLayouts/slideLayout4.xml"/><Relationship Id="rId4" Type="http://schemas.openxmlformats.org/officeDocument/2006/relationships/image" Target="../media/image27.wmf"/></Relationships>
</file>

<file path=ppt/slides/_rels/slide33.xml.rels><?xml version="1.0" encoding="UTF-8" standalone="yes"?>
<Relationships xmlns="http://schemas.openxmlformats.org/package/2006/relationships"><Relationship Id="rId3" Type="http://schemas.openxmlformats.org/officeDocument/2006/relationships/oleObject" Target="../embeddings/oleObject22.bin"/><Relationship Id="rId2" Type="http://schemas.openxmlformats.org/officeDocument/2006/relationships/notesSlide" Target="../notesSlides/notesSlide29.xml"/><Relationship Id="rId1" Type="http://schemas.openxmlformats.org/officeDocument/2006/relationships/slideLayout" Target="../slideLayouts/slideLayout4.xml"/><Relationship Id="rId6" Type="http://schemas.microsoft.com/office/2007/relationships/hdphoto" Target="../media/hdphoto1.wdp"/><Relationship Id="rId5" Type="http://schemas.openxmlformats.org/officeDocument/2006/relationships/image" Target="../media/image29.png"/><Relationship Id="rId4" Type="http://schemas.openxmlformats.org/officeDocument/2006/relationships/image" Target="../media/image28.wmf"/></Relationships>
</file>

<file path=ppt/slides/_rels/slide34.xml.rels><?xml version="1.0" encoding="UTF-8" standalone="yes"?>
<Relationships xmlns="http://schemas.openxmlformats.org/package/2006/relationships"><Relationship Id="rId3" Type="http://schemas.openxmlformats.org/officeDocument/2006/relationships/oleObject" Target="../embeddings/oleObject23.bin"/><Relationship Id="rId2" Type="http://schemas.openxmlformats.org/officeDocument/2006/relationships/notesSlide" Target="../notesSlides/notesSlide30.xml"/><Relationship Id="rId1" Type="http://schemas.openxmlformats.org/officeDocument/2006/relationships/slideLayout" Target="../slideLayouts/slideLayout4.xml"/><Relationship Id="rId4" Type="http://schemas.openxmlformats.org/officeDocument/2006/relationships/image" Target="../media/image30.wmf"/></Relationships>
</file>

<file path=ppt/slides/_rels/slide35.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notesSlide" Target="../notesSlides/notesSlide31.xml"/><Relationship Id="rId1" Type="http://schemas.openxmlformats.org/officeDocument/2006/relationships/slideLayout" Target="../slideLayouts/slideLayout4.xml"/><Relationship Id="rId4" Type="http://schemas.openxmlformats.org/officeDocument/2006/relationships/image" Target="../media/image31.wmf"/></Relationships>
</file>

<file path=ppt/slides/_rels/slide36.xml.rels><?xml version="1.0" encoding="UTF-8" standalone="yes"?>
<Relationships xmlns="http://schemas.openxmlformats.org/package/2006/relationships"><Relationship Id="rId3" Type="http://schemas.openxmlformats.org/officeDocument/2006/relationships/oleObject" Target="../embeddings/oleObject25.bin"/><Relationship Id="rId2" Type="http://schemas.openxmlformats.org/officeDocument/2006/relationships/notesSlide" Target="../notesSlides/notesSlide32.xml"/><Relationship Id="rId1" Type="http://schemas.openxmlformats.org/officeDocument/2006/relationships/slideLayout" Target="../slideLayouts/slideLayout4.xml"/><Relationship Id="rId4" Type="http://schemas.openxmlformats.org/officeDocument/2006/relationships/image" Target="../media/image32.wmf"/></Relationships>
</file>

<file path=ppt/slides/_rels/slide37.xml.rels><?xml version="1.0" encoding="UTF-8" standalone="yes"?>
<Relationships xmlns="http://schemas.openxmlformats.org/package/2006/relationships"><Relationship Id="rId3" Type="http://schemas.openxmlformats.org/officeDocument/2006/relationships/oleObject" Target="../embeddings/oleObject26.bin"/><Relationship Id="rId7" Type="http://schemas.openxmlformats.org/officeDocument/2006/relationships/image" Target="../media/image37.png"/><Relationship Id="rId2" Type="http://schemas.openxmlformats.org/officeDocument/2006/relationships/notesSlide" Target="../notesSlides/notesSlide33.xml"/><Relationship Id="rId1" Type="http://schemas.openxmlformats.org/officeDocument/2006/relationships/slideLayout" Target="../slideLayouts/slideLayout4.xml"/><Relationship Id="rId6" Type="http://schemas.openxmlformats.org/officeDocument/2006/relationships/image" Target="../media/image34.wmf"/><Relationship Id="rId5" Type="http://schemas.openxmlformats.org/officeDocument/2006/relationships/oleObject" Target="../embeddings/oleObject27.bin"/><Relationship Id="rId4" Type="http://schemas.openxmlformats.org/officeDocument/2006/relationships/image" Target="../media/image33.wmf"/></Relationships>
</file>

<file path=ppt/slides/_rels/slide38.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notesSlide" Target="../notesSlides/notesSlide34.xml"/><Relationship Id="rId1" Type="http://schemas.openxmlformats.org/officeDocument/2006/relationships/slideLayout" Target="../slideLayouts/slideLayout4.xml"/><Relationship Id="rId6" Type="http://schemas.microsoft.com/office/2007/relationships/hdphoto" Target="../media/hdphoto2.wdp"/><Relationship Id="rId5" Type="http://schemas.openxmlformats.org/officeDocument/2006/relationships/image" Target="../media/image36.png"/><Relationship Id="rId4" Type="http://schemas.openxmlformats.org/officeDocument/2006/relationships/image" Target="../media/image35.wmf"/></Relationships>
</file>

<file path=ppt/slides/_rels/slide39.xml.rels><?xml version="1.0" encoding="UTF-8" standalone="yes"?>
<Relationships xmlns="http://schemas.openxmlformats.org/package/2006/relationships"><Relationship Id="rId3" Type="http://schemas.openxmlformats.org/officeDocument/2006/relationships/oleObject" Target="../embeddings/oleObject29.bin"/><Relationship Id="rId2" Type="http://schemas.openxmlformats.org/officeDocument/2006/relationships/notesSlide" Target="../notesSlides/notesSlide35.xml"/><Relationship Id="rId1" Type="http://schemas.openxmlformats.org/officeDocument/2006/relationships/slideLayout" Target="../slideLayouts/slideLayout4.xml"/><Relationship Id="rId4" Type="http://schemas.openxmlformats.org/officeDocument/2006/relationships/image" Target="../media/image37.w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oleObject" Target="../embeddings/oleObject30.bin"/><Relationship Id="rId2" Type="http://schemas.openxmlformats.org/officeDocument/2006/relationships/notesSlide" Target="../notesSlides/notesSlide36.xml"/><Relationship Id="rId1" Type="http://schemas.openxmlformats.org/officeDocument/2006/relationships/slideLayout" Target="../slideLayouts/slideLayout4.xml"/><Relationship Id="rId4" Type="http://schemas.openxmlformats.org/officeDocument/2006/relationships/image" Target="../media/image38.wmf"/></Relationships>
</file>

<file path=ppt/slides/_rels/slide41.xml.rels><?xml version="1.0" encoding="UTF-8" standalone="yes"?>
<Relationships xmlns="http://schemas.openxmlformats.org/package/2006/relationships"><Relationship Id="rId3" Type="http://schemas.openxmlformats.org/officeDocument/2006/relationships/oleObject" Target="../embeddings/oleObject31.bin"/><Relationship Id="rId2" Type="http://schemas.openxmlformats.org/officeDocument/2006/relationships/notesSlide" Target="../notesSlides/notesSlide37.xml"/><Relationship Id="rId1" Type="http://schemas.openxmlformats.org/officeDocument/2006/relationships/slideLayout" Target="../slideLayouts/slideLayout4.xml"/><Relationship Id="rId6" Type="http://schemas.openxmlformats.org/officeDocument/2006/relationships/image" Target="../media/image40.wmf"/><Relationship Id="rId5" Type="http://schemas.openxmlformats.org/officeDocument/2006/relationships/oleObject" Target="../embeddings/oleObject32.bin"/><Relationship Id="rId4" Type="http://schemas.openxmlformats.org/officeDocument/2006/relationships/image" Target="../media/image39.wmf"/></Relationships>
</file>

<file path=ppt/slides/_rels/slide42.xml.rels><?xml version="1.0" encoding="UTF-8" standalone="yes"?>
<Relationships xmlns="http://schemas.openxmlformats.org/package/2006/relationships"><Relationship Id="rId3" Type="http://schemas.openxmlformats.org/officeDocument/2006/relationships/oleObject" Target="../embeddings/oleObject33.bin"/><Relationship Id="rId2" Type="http://schemas.openxmlformats.org/officeDocument/2006/relationships/notesSlide" Target="../notesSlides/notesSlide38.xml"/><Relationship Id="rId1" Type="http://schemas.openxmlformats.org/officeDocument/2006/relationships/slideLayout" Target="../slideLayouts/slideLayout4.xml"/><Relationship Id="rId6" Type="http://schemas.openxmlformats.org/officeDocument/2006/relationships/image" Target="../media/image42.wmf"/><Relationship Id="rId5" Type="http://schemas.openxmlformats.org/officeDocument/2006/relationships/oleObject" Target="../embeddings/oleObject34.bin"/><Relationship Id="rId4" Type="http://schemas.openxmlformats.org/officeDocument/2006/relationships/image" Target="../media/image41.wmf"/></Relationships>
</file>

<file path=ppt/slides/_rels/slide43.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39.xml"/><Relationship Id="rId1" Type="http://schemas.openxmlformats.org/officeDocument/2006/relationships/slideLayout" Target="../slideLayouts/slideLayout4.xml"/><Relationship Id="rId4" Type="http://schemas.microsoft.com/office/2007/relationships/hdphoto" Target="../media/hdphoto3.wdp"/></Relationships>
</file>

<file path=ppt/slides/_rels/slide44.xml.rels><?xml version="1.0" encoding="UTF-8" standalone="yes"?>
<Relationships xmlns="http://schemas.openxmlformats.org/package/2006/relationships"><Relationship Id="rId3" Type="http://schemas.openxmlformats.org/officeDocument/2006/relationships/oleObject" Target="../embeddings/oleObject35.bin"/><Relationship Id="rId2" Type="http://schemas.openxmlformats.org/officeDocument/2006/relationships/notesSlide" Target="../notesSlides/notesSlide40.xml"/><Relationship Id="rId1" Type="http://schemas.openxmlformats.org/officeDocument/2006/relationships/slideLayout" Target="../slideLayouts/slideLayout4.xml"/><Relationship Id="rId6" Type="http://schemas.openxmlformats.org/officeDocument/2006/relationships/image" Target="../media/image45.wmf"/><Relationship Id="rId5" Type="http://schemas.openxmlformats.org/officeDocument/2006/relationships/oleObject" Target="../embeddings/oleObject36.bin"/><Relationship Id="rId4" Type="http://schemas.openxmlformats.org/officeDocument/2006/relationships/image" Target="../media/image44.wmf"/></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5.wmf"/><Relationship Id="rId2" Type="http://schemas.openxmlformats.org/officeDocument/2006/relationships/oleObject" Target="../embeddings/oleObject37.bin"/><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4.xml"/><Relationship Id="rId1" Type="http://schemas.openxmlformats.org/officeDocument/2006/relationships/tags" Target="../tags/tag3.xml"/><Relationship Id="rId6" Type="http://schemas.openxmlformats.org/officeDocument/2006/relationships/image" Target="../media/image2.emf"/><Relationship Id="rId5" Type="http://schemas.openxmlformats.org/officeDocument/2006/relationships/oleObject" Target="../embeddings/oleObject38.bin"/><Relationship Id="rId4" Type="http://schemas.openxmlformats.org/officeDocument/2006/relationships/image" Target="../media/image46.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4.emf"/></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rot="1400643">
            <a:off x="6773217" y="1331945"/>
            <a:ext cx="1775226" cy="3366922"/>
          </a:xfrm>
          <a:prstGeom prst="rect">
            <a:avLst/>
          </a:prstGeom>
          <a:gradFill flip="none" rotWithShape="1">
            <a:gsLst>
              <a:gs pos="53000">
                <a:schemeClr val="bg1">
                  <a:lumMod val="65000"/>
                  <a:lumOff val="35000"/>
                  <a:alpha val="0"/>
                </a:schemeClr>
              </a:gs>
              <a:gs pos="0">
                <a:schemeClr val="accent1">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aphicFrame>
        <p:nvGraphicFramePr>
          <p:cNvPr id="3" name="对象 2" hidden="1"/>
          <p:cNvGraphicFramePr>
            <a:graphicFrameLocks noChangeAspect="1"/>
          </p:cNvGraphicFramePr>
          <p:nvPr>
            <p:custDataLst>
              <p:tags r:id="rId1"/>
            </p:custDataLst>
          </p:nvPr>
        </p:nvGraphicFramePr>
        <p:xfrm>
          <a:off x="1191" y="1192"/>
          <a:ext cx="1191" cy="1191"/>
        </p:xfrm>
        <a:graphic>
          <a:graphicData uri="http://schemas.openxmlformats.org/presentationml/2006/ole">
            <mc:AlternateContent xmlns:mc="http://schemas.openxmlformats.org/markup-compatibility/2006">
              <mc:Choice xmlns:v="urn:schemas-microsoft-com:vml" Requires="v">
                <p:oleObj name="think-cell Slide" r:id="rId4" imgW="9525" imgH="9525" progId="TCLayout.ActiveDocument.1">
                  <p:embed/>
                </p:oleObj>
              </mc:Choice>
              <mc:Fallback>
                <p:oleObj name="think-cell Slide" r:id="rId4" imgW="9525" imgH="9525" progId="TCLayout.ActiveDocument.1">
                  <p:embed/>
                  <p:pic>
                    <p:nvPicPr>
                      <p:cNvPr id="0" name="图片 1050"/>
                      <p:cNvPicPr/>
                      <p:nvPr/>
                    </p:nvPicPr>
                    <p:blipFill>
                      <a:blip r:embed="rId5"/>
                      <a:stretch>
                        <a:fillRect/>
                      </a:stretch>
                    </p:blipFill>
                    <p:spPr>
                      <a:xfrm>
                        <a:off x="1191" y="1192"/>
                        <a:ext cx="1191" cy="1191"/>
                      </a:xfrm>
                      <a:prstGeom prst="rect">
                        <a:avLst/>
                      </a:prstGeom>
                    </p:spPr>
                  </p:pic>
                </p:oleObj>
              </mc:Fallback>
            </mc:AlternateContent>
          </a:graphicData>
        </a:graphic>
      </p:graphicFrame>
      <p:sp>
        <p:nvSpPr>
          <p:cNvPr id="2" name="矩形 1" hidden="1"/>
          <p:cNvSpPr/>
          <p:nvPr>
            <p:custDataLst>
              <p:tags r:id="rId2"/>
            </p:custDataLst>
          </p:nvPr>
        </p:nvSpPr>
        <p:spPr>
          <a:xfrm>
            <a:off x="0" y="0"/>
            <a:ext cx="119083" cy="11909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algn="ctr">
              <a:lnSpc>
                <a:spcPct val="90000"/>
              </a:lnSpc>
              <a:spcBef>
                <a:spcPct val="0"/>
              </a:spcBef>
              <a:spcAft>
                <a:spcPct val="0"/>
              </a:spcAft>
            </a:pPr>
            <a:endParaRPr lang="en-US" altLang="zh-CN" sz="3000" b="1" dirty="0">
              <a:latin typeface="Arial" panose="020B0604020202020204" pitchFamily="34" charset="0"/>
              <a:ea typeface="微软雅黑" panose="020B0503020204020204" pitchFamily="34" charset="-122"/>
              <a:cs typeface="+mj-cs"/>
              <a:sym typeface="Arial" panose="020B0604020202020204" pitchFamily="34" charset="0"/>
            </a:endParaRPr>
          </a:p>
        </p:txBody>
      </p:sp>
      <p:sp>
        <p:nvSpPr>
          <p:cNvPr id="6" name="文本占位符 5"/>
          <p:cNvSpPr>
            <a:spLocks noGrp="1"/>
          </p:cNvSpPr>
          <p:nvPr>
            <p:ph type="body" sz="quarter" idx="4294967295"/>
          </p:nvPr>
        </p:nvSpPr>
        <p:spPr>
          <a:xfrm>
            <a:off x="430783" y="4013202"/>
            <a:ext cx="4471403" cy="341632"/>
          </a:xfrm>
          <a:prstGeom prst="rect">
            <a:avLst/>
          </a:prstGeom>
        </p:spPr>
        <p:txBody>
          <a:bodyPr wrap="square">
            <a:spAutoFit/>
          </a:bodyPr>
          <a:lstStyle/>
          <a:p>
            <a:pPr marL="0" indent="0">
              <a:buNone/>
            </a:pPr>
            <a:r>
              <a:rPr lang="en-US" altLang="zh-CN" sz="1800" dirty="0">
                <a:solidFill>
                  <a:schemeClr val="tx2"/>
                </a:solidFill>
                <a:latin typeface="黑体" panose="02010600030101010101" charset="-122"/>
                <a:ea typeface="黑体" panose="02010600030101010101" charset="-122"/>
                <a:cs typeface="黑体" panose="02010600030101010101" charset="-122"/>
              </a:rPr>
              <a:t>《Python</a:t>
            </a:r>
            <a:r>
              <a:rPr lang="zh-CN" altLang="en-US" sz="1800" dirty="0">
                <a:solidFill>
                  <a:schemeClr val="tx2"/>
                </a:solidFill>
                <a:latin typeface="黑体" panose="02010600030101010101" charset="-122"/>
                <a:ea typeface="黑体" panose="02010600030101010101" charset="-122"/>
                <a:cs typeface="黑体" panose="02010600030101010101" charset="-122"/>
              </a:rPr>
              <a:t>金融数据挖掘</a:t>
            </a:r>
            <a:r>
              <a:rPr lang="en-US" altLang="zh-CN" sz="1800" dirty="0">
                <a:solidFill>
                  <a:schemeClr val="tx2"/>
                </a:solidFill>
                <a:latin typeface="黑体" panose="02010600030101010101" charset="-122"/>
                <a:ea typeface="黑体" panose="02010600030101010101" charset="-122"/>
                <a:cs typeface="黑体" panose="02010600030101010101" charset="-122"/>
              </a:rPr>
              <a:t>》 </a:t>
            </a:r>
            <a:r>
              <a:rPr lang="zh-CN" altLang="en-US" sz="1800" dirty="0">
                <a:solidFill>
                  <a:schemeClr val="tx2"/>
                </a:solidFill>
                <a:latin typeface="黑体" panose="02010600030101010101" charset="-122"/>
                <a:ea typeface="黑体" panose="02010600030101010101" charset="-122"/>
                <a:cs typeface="黑体" panose="02010600030101010101" charset="-122"/>
              </a:rPr>
              <a:t>高等教育出版社</a:t>
            </a:r>
          </a:p>
        </p:txBody>
      </p:sp>
      <p:grpSp>
        <p:nvGrpSpPr>
          <p:cNvPr id="5" name="组合 4"/>
          <p:cNvGrpSpPr/>
          <p:nvPr/>
        </p:nvGrpSpPr>
        <p:grpSpPr>
          <a:xfrm>
            <a:off x="5148858" y="916360"/>
            <a:ext cx="3403797" cy="3416230"/>
            <a:chOff x="5148858" y="916360"/>
            <a:chExt cx="3403797" cy="3416230"/>
          </a:xfrm>
        </p:grpSpPr>
        <p:sp>
          <p:nvSpPr>
            <p:cNvPr id="11" name="空心弧 10"/>
            <p:cNvSpPr/>
            <p:nvPr/>
          </p:nvSpPr>
          <p:spPr>
            <a:xfrm rot="9058792">
              <a:off x="5162499" y="941975"/>
              <a:ext cx="3390156" cy="3390615"/>
            </a:xfrm>
            <a:prstGeom prst="blockArc">
              <a:avLst>
                <a:gd name="adj1" fmla="val 12553498"/>
                <a:gd name="adj2" fmla="val 21168193"/>
                <a:gd name="adj3" fmla="val 5334"/>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9" tIns="34295" rIns="68589" bIns="34295" rtlCol="0" anchor="ctr"/>
            <a:lstStyle/>
            <a:p>
              <a:pPr algn="ctr"/>
              <a:endParaRPr lang="zh-CN" altLang="en-US">
                <a:solidFill>
                  <a:schemeClr val="tx1"/>
                </a:solidFill>
              </a:endParaRPr>
            </a:p>
          </p:txBody>
        </p:sp>
        <p:grpSp>
          <p:nvGrpSpPr>
            <p:cNvPr id="4" name="组合 3"/>
            <p:cNvGrpSpPr/>
            <p:nvPr/>
          </p:nvGrpSpPr>
          <p:grpSpPr>
            <a:xfrm>
              <a:off x="5148858" y="916360"/>
              <a:ext cx="3390156" cy="3390615"/>
              <a:chOff x="5148858" y="916360"/>
              <a:chExt cx="3390156" cy="3390615"/>
            </a:xfrm>
          </p:grpSpPr>
          <p:sp>
            <p:nvSpPr>
              <p:cNvPr id="8" name="椭圆 7"/>
              <p:cNvSpPr/>
              <p:nvPr/>
            </p:nvSpPr>
            <p:spPr>
              <a:xfrm>
                <a:off x="5418268" y="1215585"/>
                <a:ext cx="2874074" cy="2846802"/>
              </a:xfrm>
              <a:prstGeom prst="ellipse">
                <a:avLst/>
              </a:prstGeom>
              <a:blipFill>
                <a:blip r:embed="rId6"/>
                <a:srcRect/>
                <a:stretch>
                  <a:fillRect l="-9173" r="-917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lIns="68589" tIns="34295" rIns="68589" bIns="34295" rtlCol="0" anchor="ctr"/>
              <a:lstStyle/>
              <a:p>
                <a:pPr algn="ctr"/>
                <a:endParaRPr lang="zh-CN" altLang="en-US"/>
              </a:p>
            </p:txBody>
          </p:sp>
          <p:sp>
            <p:nvSpPr>
              <p:cNvPr id="9" name="空心弧 8"/>
              <p:cNvSpPr/>
              <p:nvPr/>
            </p:nvSpPr>
            <p:spPr>
              <a:xfrm>
                <a:off x="5148858" y="916360"/>
                <a:ext cx="3390156" cy="3390615"/>
              </a:xfrm>
              <a:prstGeom prst="blockArc">
                <a:avLst>
                  <a:gd name="adj1" fmla="val 9123074"/>
                  <a:gd name="adj2" fmla="val 21168193"/>
                  <a:gd name="adj3" fmla="val 5334"/>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68589" tIns="34295" rIns="68589" bIns="34295" rtlCol="0" anchor="ctr"/>
              <a:lstStyle/>
              <a:p>
                <a:pPr algn="ctr"/>
                <a:endParaRPr lang="zh-CN" altLang="en-US">
                  <a:solidFill>
                    <a:schemeClr val="tx1"/>
                  </a:solidFill>
                </a:endParaRPr>
              </a:p>
            </p:txBody>
          </p:sp>
        </p:grpSp>
      </p:grpSp>
      <p:sp>
        <p:nvSpPr>
          <p:cNvPr id="10" name="矩形 9"/>
          <p:cNvSpPr/>
          <p:nvPr/>
        </p:nvSpPr>
        <p:spPr>
          <a:xfrm>
            <a:off x="-1" y="3220616"/>
            <a:ext cx="5349675" cy="20536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68589" tIns="34295" rIns="68589" bIns="34295" rtlCol="0" anchor="ctr"/>
          <a:lstStyle/>
          <a:p>
            <a:pPr algn="ctr"/>
            <a:endParaRPr lang="zh-CN" altLang="en-US"/>
          </a:p>
        </p:txBody>
      </p:sp>
      <p:sp>
        <p:nvSpPr>
          <p:cNvPr id="12" name="矩形 11"/>
          <p:cNvSpPr/>
          <p:nvPr/>
        </p:nvSpPr>
        <p:spPr>
          <a:xfrm rot="10800000">
            <a:off x="8359742" y="2587466"/>
            <a:ext cx="854440" cy="175619"/>
          </a:xfrm>
          <a:prstGeom prst="rect">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9" tIns="34295" rIns="68589" bIns="34295" rtlCol="0" anchor="ctr"/>
          <a:lstStyle/>
          <a:p>
            <a:pPr algn="ctr"/>
            <a:endParaRPr lang="zh-CN" altLang="en-US"/>
          </a:p>
        </p:txBody>
      </p:sp>
      <p:grpSp>
        <p:nvGrpSpPr>
          <p:cNvPr id="19" name="组合 18"/>
          <p:cNvGrpSpPr/>
          <p:nvPr/>
        </p:nvGrpSpPr>
        <p:grpSpPr>
          <a:xfrm>
            <a:off x="396330" y="1085993"/>
            <a:ext cx="3411439" cy="982495"/>
            <a:chOff x="-166946" y="886960"/>
            <a:chExt cx="4475131" cy="1288841"/>
          </a:xfrm>
        </p:grpSpPr>
        <p:sp>
          <p:nvSpPr>
            <p:cNvPr id="14" name="矩形 13"/>
            <p:cNvSpPr/>
            <p:nvPr/>
          </p:nvSpPr>
          <p:spPr>
            <a:xfrm rot="1400643">
              <a:off x="830750" y="1306965"/>
              <a:ext cx="1981232" cy="86883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p>
          </p:txBody>
        </p:sp>
        <p:sp>
          <p:nvSpPr>
            <p:cNvPr id="15" name="矩形 14"/>
            <p:cNvSpPr/>
            <p:nvPr/>
          </p:nvSpPr>
          <p:spPr>
            <a:xfrm rot="1400643">
              <a:off x="1368182" y="1264336"/>
              <a:ext cx="1981232" cy="86883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p>
          </p:txBody>
        </p:sp>
        <p:sp>
          <p:nvSpPr>
            <p:cNvPr id="16" name="矩形 15"/>
            <p:cNvSpPr/>
            <p:nvPr/>
          </p:nvSpPr>
          <p:spPr>
            <a:xfrm rot="1400643">
              <a:off x="1902966" y="1130868"/>
              <a:ext cx="1240470" cy="543987"/>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p>
          </p:txBody>
        </p:sp>
        <p:sp>
          <p:nvSpPr>
            <p:cNvPr id="17" name="矩形 16"/>
            <p:cNvSpPr/>
            <p:nvPr/>
          </p:nvSpPr>
          <p:spPr>
            <a:xfrm rot="1400643">
              <a:off x="2326953" y="1285652"/>
              <a:ext cx="1981232" cy="86883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p>
          </p:txBody>
        </p:sp>
        <p:sp>
          <p:nvSpPr>
            <p:cNvPr id="18" name="矩形 259"/>
            <p:cNvSpPr>
              <a:spLocks noChangeArrowheads="1"/>
            </p:cNvSpPr>
            <p:nvPr/>
          </p:nvSpPr>
          <p:spPr bwMode="auto">
            <a:xfrm>
              <a:off x="-166946" y="886960"/>
              <a:ext cx="3681000" cy="96898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zh-CN" altLang="en-US" sz="4800" b="1" cap="all" dirty="0">
                  <a:solidFill>
                    <a:schemeClr val="accent2">
                      <a:lumMod val="75000"/>
                    </a:schemeClr>
                  </a:solidFill>
                  <a:latin typeface="黑体" panose="02010609060101010101" charset="-122"/>
                  <a:ea typeface="黑体" panose="02010609060101010101" charset="-122"/>
                  <a:cs typeface="Arial" panose="020B0604020202020204" pitchFamily="34" charset="0"/>
                </a:rPr>
                <a:t>第十七章</a:t>
              </a:r>
            </a:p>
          </p:txBody>
        </p:sp>
      </p:grpSp>
      <p:sp>
        <p:nvSpPr>
          <p:cNvPr id="20" name="矩形 259"/>
          <p:cNvSpPr>
            <a:spLocks noChangeArrowheads="1"/>
          </p:cNvSpPr>
          <p:nvPr/>
        </p:nvSpPr>
        <p:spPr bwMode="auto">
          <a:xfrm>
            <a:off x="627238" y="2019995"/>
            <a:ext cx="3945556"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buNone/>
            </a:pPr>
            <a:r>
              <a:rPr lang="zh-CN" altLang="en-US" sz="3600" b="1" dirty="0">
                <a:solidFill>
                  <a:schemeClr val="accent1"/>
                </a:solidFill>
                <a:latin typeface="黑体" panose="02010609060101010101" charset="-122"/>
                <a:ea typeface="黑体" panose="02010609060101010101" charset="-122"/>
                <a:cs typeface="Arial" panose="020B0604020202020204" pitchFamily="34" charset="0"/>
              </a:rPr>
              <a:t>综合案例</a:t>
            </a:r>
            <a:r>
              <a:rPr lang="en-US" altLang="zh-CN" sz="3600" b="1" dirty="0">
                <a:solidFill>
                  <a:schemeClr val="accent1"/>
                </a:solidFill>
                <a:latin typeface="黑体" panose="02010609060101010101" charset="-122"/>
                <a:ea typeface="黑体" panose="02010609060101010101" charset="-122"/>
                <a:cs typeface="Arial" panose="020B0604020202020204" pitchFamily="34" charset="0"/>
              </a:rPr>
              <a:t>3</a:t>
            </a:r>
            <a:r>
              <a:rPr lang="zh-CN" altLang="en-US" sz="3600" b="1" dirty="0">
                <a:solidFill>
                  <a:schemeClr val="accent1"/>
                </a:solidFill>
                <a:latin typeface="黑体" panose="02010609060101010101" charset="-122"/>
                <a:ea typeface="黑体" panose="02010609060101010101" charset="-122"/>
                <a:cs typeface="Arial" panose="020B0604020202020204" pitchFamily="34" charset="0"/>
              </a:rPr>
              <a:t>：信用评分模型开发</a:t>
            </a: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24322" y="772344"/>
            <a:ext cx="8352928" cy="4108817"/>
          </a:xfrm>
          <a:prstGeom prst="rect">
            <a:avLst/>
          </a:prstGeom>
          <a:noFill/>
        </p:spPr>
        <p:txBody>
          <a:bodyPr wrap="square" rtlCol="0" anchor="t">
            <a:spAutoFit/>
          </a:bodyPr>
          <a:lstStyle/>
          <a:p>
            <a:pPr lvl="0" latinLnBrk="1"/>
            <a:r>
              <a:rPr lang="en-US" altLang="zh-CN" sz="2000" b="1" dirty="0"/>
              <a:t>(</a:t>
            </a:r>
            <a:r>
              <a:rPr lang="zh-CN" altLang="en-US" sz="2000" b="1" dirty="0"/>
              <a:t>一）</a:t>
            </a:r>
            <a:r>
              <a:rPr lang="zh-CN" altLang="zh-CN" sz="2000" b="1" dirty="0"/>
              <a:t>数据分箱</a:t>
            </a:r>
            <a:endParaRPr lang="en-US" altLang="zh-CN" sz="2000" b="1" dirty="0"/>
          </a:p>
          <a:p>
            <a:pPr lvl="0" latinLnBrk="1"/>
            <a:endParaRPr lang="zh-CN" altLang="zh-CN" dirty="0"/>
          </a:p>
          <a:p>
            <a:pPr marL="156210" indent="-285750" latinLnBrk="1">
              <a:buFont typeface="Wingdings" panose="05000000000000000000" pitchFamily="2" charset="2"/>
              <a:buChar char="l"/>
            </a:pPr>
            <a:r>
              <a:rPr lang="zh-CN" altLang="zh-CN" dirty="0"/>
              <a:t>形象地讲，数据分箱就是将采集到的某个属性的取值划分成若干段（箱体），落在同一个箱体范围内的数据，用一个统一的数值代替。</a:t>
            </a:r>
            <a:endParaRPr lang="en-US" altLang="zh-CN" dirty="0"/>
          </a:p>
          <a:p>
            <a:pPr marL="156210" indent="-285750" latinLnBrk="1">
              <a:buFont typeface="Wingdings" panose="05000000000000000000" pitchFamily="2" charset="2"/>
              <a:buChar char="l"/>
            </a:pPr>
            <a:endParaRPr lang="zh-CN" altLang="zh-CN" dirty="0"/>
          </a:p>
          <a:p>
            <a:pPr marL="156210" indent="-285750" latinLnBrk="1">
              <a:buFont typeface="Wingdings" panose="05000000000000000000" pitchFamily="2" charset="2"/>
              <a:buChar char="l"/>
            </a:pPr>
            <a:r>
              <a:rPr lang="zh-CN" altLang="zh-CN" dirty="0"/>
              <a:t>例如，有</a:t>
            </a:r>
            <a:r>
              <a:rPr lang="en-US" altLang="zh-CN" dirty="0"/>
              <a:t>{1</a:t>
            </a:r>
            <a:r>
              <a:rPr lang="zh-CN" altLang="zh-CN" dirty="0"/>
              <a:t>，</a:t>
            </a:r>
            <a:r>
              <a:rPr lang="en-US" altLang="zh-CN" dirty="0"/>
              <a:t>3</a:t>
            </a:r>
            <a:r>
              <a:rPr lang="zh-CN" altLang="zh-CN" dirty="0"/>
              <a:t>，</a:t>
            </a:r>
            <a:r>
              <a:rPr lang="en-US" altLang="zh-CN" dirty="0"/>
              <a:t>4</a:t>
            </a:r>
            <a:r>
              <a:rPr lang="zh-CN" altLang="zh-CN" dirty="0"/>
              <a:t>，</a:t>
            </a:r>
            <a:r>
              <a:rPr lang="en-US" altLang="zh-CN" dirty="0"/>
              <a:t>9</a:t>
            </a:r>
            <a:r>
              <a:rPr lang="zh-CN" altLang="zh-CN" dirty="0"/>
              <a:t>，</a:t>
            </a:r>
            <a:r>
              <a:rPr lang="en-US" altLang="zh-CN" dirty="0"/>
              <a:t>8</a:t>
            </a:r>
            <a:r>
              <a:rPr lang="zh-CN" altLang="zh-CN" dirty="0"/>
              <a:t>，</a:t>
            </a:r>
            <a:r>
              <a:rPr lang="en-US" altLang="zh-CN" dirty="0"/>
              <a:t>2</a:t>
            </a:r>
            <a:r>
              <a:rPr lang="zh-CN" altLang="zh-CN" dirty="0"/>
              <a:t>，</a:t>
            </a:r>
            <a:r>
              <a:rPr lang="en-US" altLang="zh-CN" dirty="0"/>
              <a:t>5</a:t>
            </a:r>
            <a:r>
              <a:rPr lang="zh-CN" altLang="zh-CN" dirty="0"/>
              <a:t>，</a:t>
            </a:r>
            <a:r>
              <a:rPr lang="en-US" altLang="zh-CN" dirty="0"/>
              <a:t>6</a:t>
            </a:r>
            <a:r>
              <a:rPr lang="zh-CN" altLang="zh-CN" dirty="0"/>
              <a:t>，</a:t>
            </a:r>
            <a:r>
              <a:rPr lang="en-US" altLang="zh-CN" dirty="0"/>
              <a:t>7}</a:t>
            </a:r>
            <a:r>
              <a:rPr lang="zh-CN" altLang="zh-CN" dirty="0"/>
              <a:t>这样一个数据集合，对它进行排序后，得到的序列是</a:t>
            </a:r>
            <a:r>
              <a:rPr lang="en-US" altLang="zh-CN" dirty="0"/>
              <a:t>{1</a:t>
            </a:r>
            <a:r>
              <a:rPr lang="zh-CN" altLang="zh-CN" dirty="0"/>
              <a:t>，</a:t>
            </a:r>
            <a:r>
              <a:rPr lang="en-US" altLang="zh-CN" dirty="0"/>
              <a:t>2</a:t>
            </a:r>
            <a:r>
              <a:rPr lang="zh-CN" altLang="zh-CN" dirty="0"/>
              <a:t>，</a:t>
            </a:r>
            <a:r>
              <a:rPr lang="en-US" altLang="zh-CN" dirty="0"/>
              <a:t>3</a:t>
            </a:r>
            <a:r>
              <a:rPr lang="zh-CN" altLang="zh-CN" dirty="0"/>
              <a:t>，</a:t>
            </a:r>
            <a:r>
              <a:rPr lang="en-US" altLang="zh-CN" dirty="0"/>
              <a:t>4</a:t>
            </a:r>
            <a:r>
              <a:rPr lang="zh-CN" altLang="zh-CN" dirty="0"/>
              <a:t>，</a:t>
            </a:r>
            <a:r>
              <a:rPr lang="en-US" altLang="zh-CN" dirty="0"/>
              <a:t>5</a:t>
            </a:r>
            <a:r>
              <a:rPr lang="zh-CN" altLang="zh-CN" dirty="0"/>
              <a:t>，</a:t>
            </a:r>
            <a:r>
              <a:rPr lang="en-US" altLang="zh-CN" dirty="0"/>
              <a:t>6</a:t>
            </a:r>
            <a:r>
              <a:rPr lang="zh-CN" altLang="zh-CN" dirty="0"/>
              <a:t>，</a:t>
            </a:r>
            <a:r>
              <a:rPr lang="en-US" altLang="zh-CN" dirty="0"/>
              <a:t>7</a:t>
            </a:r>
            <a:r>
              <a:rPr lang="zh-CN" altLang="zh-CN" dirty="0"/>
              <a:t>，</a:t>
            </a:r>
            <a:r>
              <a:rPr lang="en-US" altLang="zh-CN" dirty="0"/>
              <a:t>8</a:t>
            </a:r>
            <a:r>
              <a:rPr lang="zh-CN" altLang="zh-CN" dirty="0"/>
              <a:t>，</a:t>
            </a:r>
            <a:r>
              <a:rPr lang="en-US" altLang="zh-CN" dirty="0"/>
              <a:t>9}</a:t>
            </a:r>
            <a:r>
              <a:rPr lang="zh-CN" altLang="zh-CN" dirty="0"/>
              <a:t>。如果将其分为</a:t>
            </a:r>
            <a:r>
              <a:rPr lang="en-US" altLang="zh-CN" dirty="0"/>
              <a:t>3</a:t>
            </a:r>
            <a:r>
              <a:rPr lang="zh-CN" altLang="zh-CN" dirty="0"/>
              <a:t>段，则箱</a:t>
            </a:r>
            <a:r>
              <a:rPr lang="en-US" altLang="zh-CN" dirty="0"/>
              <a:t>1</a:t>
            </a:r>
            <a:r>
              <a:rPr lang="zh-CN" altLang="zh-CN" dirty="0"/>
              <a:t>：</a:t>
            </a:r>
            <a:r>
              <a:rPr lang="en-US" altLang="zh-CN" dirty="0"/>
              <a:t>{1</a:t>
            </a:r>
            <a:r>
              <a:rPr lang="zh-CN" altLang="zh-CN" dirty="0"/>
              <a:t>，</a:t>
            </a:r>
            <a:r>
              <a:rPr lang="en-US" altLang="zh-CN" dirty="0"/>
              <a:t>2</a:t>
            </a:r>
            <a:r>
              <a:rPr lang="zh-CN" altLang="zh-CN" dirty="0"/>
              <a:t>，</a:t>
            </a:r>
            <a:r>
              <a:rPr lang="en-US" altLang="zh-CN" dirty="0"/>
              <a:t>3}</a:t>
            </a:r>
            <a:r>
              <a:rPr lang="zh-CN" altLang="zh-CN" dirty="0"/>
              <a:t>；箱</a:t>
            </a:r>
            <a:r>
              <a:rPr lang="en-US" altLang="zh-CN" dirty="0"/>
              <a:t>2</a:t>
            </a:r>
            <a:r>
              <a:rPr lang="zh-CN" altLang="zh-CN" dirty="0"/>
              <a:t>：</a:t>
            </a:r>
            <a:r>
              <a:rPr lang="en-US" altLang="zh-CN" dirty="0"/>
              <a:t>{4</a:t>
            </a:r>
            <a:r>
              <a:rPr lang="zh-CN" altLang="zh-CN" dirty="0"/>
              <a:t>，</a:t>
            </a:r>
            <a:r>
              <a:rPr lang="en-US" altLang="zh-CN" dirty="0"/>
              <a:t>5</a:t>
            </a:r>
            <a:r>
              <a:rPr lang="zh-CN" altLang="zh-CN" dirty="0"/>
              <a:t>，</a:t>
            </a:r>
            <a:r>
              <a:rPr lang="en-US" altLang="zh-CN" dirty="0"/>
              <a:t>6}</a:t>
            </a:r>
            <a:r>
              <a:rPr lang="zh-CN" altLang="zh-CN" dirty="0"/>
              <a:t>；箱</a:t>
            </a:r>
            <a:r>
              <a:rPr lang="en-US" altLang="zh-CN" dirty="0"/>
              <a:t>3</a:t>
            </a:r>
            <a:r>
              <a:rPr lang="zh-CN" altLang="zh-CN" dirty="0"/>
              <a:t>：</a:t>
            </a:r>
            <a:r>
              <a:rPr lang="en-US" altLang="zh-CN" dirty="0"/>
              <a:t>{7</a:t>
            </a:r>
            <a:r>
              <a:rPr lang="zh-CN" altLang="zh-CN" dirty="0"/>
              <a:t>，</a:t>
            </a:r>
            <a:r>
              <a:rPr lang="en-US" altLang="zh-CN" dirty="0"/>
              <a:t>8</a:t>
            </a:r>
            <a:r>
              <a:rPr lang="zh-CN" altLang="zh-CN" dirty="0"/>
              <a:t>，</a:t>
            </a:r>
            <a:r>
              <a:rPr lang="en-US" altLang="zh-CN" dirty="0"/>
              <a:t>9}</a:t>
            </a:r>
            <a:r>
              <a:rPr lang="zh-CN" altLang="zh-CN" dirty="0"/>
              <a:t>。取每个箱体内的均值来代替原始数据，则有：箱</a:t>
            </a:r>
            <a:r>
              <a:rPr lang="en-US" altLang="zh-CN" dirty="0"/>
              <a:t>1</a:t>
            </a:r>
            <a:r>
              <a:rPr lang="zh-CN" altLang="zh-CN" dirty="0"/>
              <a:t>：</a:t>
            </a:r>
            <a:r>
              <a:rPr lang="en-US" altLang="zh-CN" dirty="0"/>
              <a:t>{2</a:t>
            </a:r>
            <a:r>
              <a:rPr lang="zh-CN" altLang="zh-CN" dirty="0"/>
              <a:t>，</a:t>
            </a:r>
            <a:r>
              <a:rPr lang="en-US" altLang="zh-CN" dirty="0"/>
              <a:t>2</a:t>
            </a:r>
            <a:r>
              <a:rPr lang="zh-CN" altLang="zh-CN" dirty="0"/>
              <a:t>，</a:t>
            </a:r>
            <a:r>
              <a:rPr lang="en-US" altLang="zh-CN" dirty="0"/>
              <a:t>2}</a:t>
            </a:r>
            <a:r>
              <a:rPr lang="zh-CN" altLang="zh-CN" dirty="0"/>
              <a:t>；箱</a:t>
            </a:r>
            <a:r>
              <a:rPr lang="en-US" altLang="zh-CN" dirty="0"/>
              <a:t>2</a:t>
            </a:r>
            <a:r>
              <a:rPr lang="zh-CN" altLang="zh-CN" dirty="0"/>
              <a:t>：</a:t>
            </a:r>
            <a:r>
              <a:rPr lang="en-US" altLang="zh-CN" dirty="0"/>
              <a:t>{5</a:t>
            </a:r>
            <a:r>
              <a:rPr lang="zh-CN" altLang="zh-CN" dirty="0"/>
              <a:t>，</a:t>
            </a:r>
            <a:r>
              <a:rPr lang="en-US" altLang="zh-CN" dirty="0"/>
              <a:t>5</a:t>
            </a:r>
            <a:r>
              <a:rPr lang="zh-CN" altLang="zh-CN" dirty="0"/>
              <a:t>，</a:t>
            </a:r>
            <a:r>
              <a:rPr lang="en-US" altLang="zh-CN" dirty="0"/>
              <a:t>5}</a:t>
            </a:r>
            <a:r>
              <a:rPr lang="zh-CN" altLang="zh-CN" dirty="0"/>
              <a:t>；箱</a:t>
            </a:r>
            <a:r>
              <a:rPr lang="en-US" altLang="zh-CN" dirty="0"/>
              <a:t>3</a:t>
            </a:r>
            <a:r>
              <a:rPr lang="zh-CN" altLang="zh-CN" dirty="0"/>
              <a:t>：</a:t>
            </a:r>
            <a:r>
              <a:rPr lang="en-US" altLang="zh-CN" dirty="0"/>
              <a:t>{8</a:t>
            </a:r>
            <a:r>
              <a:rPr lang="zh-CN" altLang="zh-CN" dirty="0"/>
              <a:t>，</a:t>
            </a:r>
            <a:r>
              <a:rPr lang="en-US" altLang="zh-CN" dirty="0"/>
              <a:t>8</a:t>
            </a:r>
            <a:r>
              <a:rPr lang="zh-CN" altLang="zh-CN" dirty="0"/>
              <a:t>，</a:t>
            </a:r>
            <a:r>
              <a:rPr lang="en-US" altLang="zh-CN" dirty="0"/>
              <a:t>8}</a:t>
            </a:r>
            <a:r>
              <a:rPr lang="zh-CN" altLang="zh-CN" dirty="0"/>
              <a:t>。</a:t>
            </a:r>
            <a:endParaRPr lang="en-US" altLang="zh-CN" dirty="0"/>
          </a:p>
          <a:p>
            <a:pPr marL="156210" indent="-285750" latinLnBrk="1">
              <a:buFont typeface="Wingdings" panose="05000000000000000000" pitchFamily="2" charset="2"/>
              <a:buChar char="l"/>
            </a:pPr>
            <a:endParaRPr lang="zh-CN" altLang="zh-CN" dirty="0"/>
          </a:p>
          <a:p>
            <a:pPr marL="156210" indent="-285750" latinLnBrk="1">
              <a:buFont typeface="Wingdings" panose="05000000000000000000" pitchFamily="2" charset="2"/>
              <a:buChar char="l"/>
            </a:pPr>
            <a:r>
              <a:rPr lang="zh-CN" altLang="zh-CN" dirty="0"/>
              <a:t>分箱操作的好处在于：变量变换到了相似的尺度上，便于比较；后续的逻辑回归模型计算量减少，降低了模型过拟合的风险；模型更稳定，不会因为少量数据的变化导致结果大幅波动。</a:t>
            </a:r>
          </a:p>
          <a:p>
            <a:pPr marL="342900" indent="-342900">
              <a:spcBef>
                <a:spcPts val="600"/>
              </a:spcBef>
              <a:buSzPct val="75000"/>
              <a:buFont typeface="Wingdings" panose="05000000000000000000" pitchFamily="2" charset="2"/>
              <a:buChar char="l"/>
            </a:pPr>
            <a:endParaRPr lang="zh-CN" altLang="en-US" sz="2000" dirty="0"/>
          </a:p>
        </p:txBody>
      </p:sp>
    </p:spTree>
    <p:extLst>
      <p:ext uri="{BB962C8B-B14F-4D97-AF65-F5344CB8AC3E}">
        <p14:creationId xmlns:p14="http://schemas.microsoft.com/office/powerpoint/2010/main" val="169333403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文本框 2"/>
              <p:cNvSpPr txBox="1"/>
              <p:nvPr/>
            </p:nvSpPr>
            <p:spPr>
              <a:xfrm>
                <a:off x="324322" y="804282"/>
                <a:ext cx="8352928" cy="4240969"/>
              </a:xfrm>
              <a:prstGeom prst="rect">
                <a:avLst/>
              </a:prstGeom>
              <a:noFill/>
            </p:spPr>
            <p:txBody>
              <a:bodyPr wrap="square" rtlCol="0" anchor="t">
                <a:spAutoFit/>
              </a:bodyPr>
              <a:lstStyle/>
              <a:p>
                <a:pPr lvl="0" latinLnBrk="1">
                  <a:buSzPct val="75000"/>
                </a:pPr>
                <a:r>
                  <a:rPr lang="zh-CN" altLang="en-US" sz="2000" b="1" dirty="0"/>
                  <a:t>（二）</a:t>
                </a:r>
                <a:r>
                  <a:rPr lang="zh-CN" altLang="zh-CN" sz="2000" b="1" dirty="0"/>
                  <a:t>属性选择</a:t>
                </a:r>
                <a:endParaRPr lang="en-US" altLang="zh-CN" sz="2000" b="1" dirty="0"/>
              </a:p>
              <a:p>
                <a:pPr lvl="0" latinLnBrk="1">
                  <a:buSzPct val="75000"/>
                </a:pPr>
                <a:endParaRPr lang="zh-CN" altLang="zh-CN" sz="800" b="1" dirty="0"/>
              </a:p>
              <a:p>
                <a:pPr marL="156210" indent="-285750" latinLnBrk="1">
                  <a:buSzPct val="75000"/>
                  <a:buFont typeface="Wingdings" panose="05000000000000000000" pitchFamily="2" charset="2"/>
                  <a:buChar char="l"/>
                </a:pPr>
                <a:r>
                  <a:rPr lang="zh-CN" altLang="zh-CN" dirty="0"/>
                  <a:t>实际工作中，为了降低数据挖掘业务的复杂度，往往要对数据集中的属性进行取舍，从而排除那些冗余的、无关的属性。除了可以通过前面介绍的相关分析，将相关系数绝对值较小的属性排除外，还可以通过</a:t>
                </a:r>
                <a:r>
                  <a:rPr lang="en-US" altLang="zh-CN" dirty="0" err="1"/>
                  <a:t>WoE</a:t>
                </a:r>
                <a:r>
                  <a:rPr lang="en-US" altLang="zh-CN" dirty="0"/>
                  <a:t>(Weight of Evidence</a:t>
                </a:r>
                <a:r>
                  <a:rPr lang="zh-CN" altLang="zh-CN" dirty="0"/>
                  <a:t>，迹象权重</a:t>
                </a:r>
                <a:r>
                  <a:rPr lang="en-US" altLang="zh-CN" dirty="0"/>
                  <a:t>)</a:t>
                </a:r>
                <a:r>
                  <a:rPr lang="zh-CN" altLang="zh-CN" dirty="0"/>
                  <a:t>和</a:t>
                </a:r>
                <a:r>
                  <a:rPr lang="en-US" altLang="zh-CN" dirty="0"/>
                  <a:t>IV(Information Value</a:t>
                </a:r>
                <a:r>
                  <a:rPr lang="zh-CN" altLang="zh-CN" dirty="0"/>
                  <a:t>，信息值</a:t>
                </a:r>
                <a:r>
                  <a:rPr lang="en-US" altLang="zh-CN" dirty="0"/>
                  <a:t>)</a:t>
                </a:r>
                <a:r>
                  <a:rPr lang="zh-CN" altLang="zh-CN" dirty="0"/>
                  <a:t>这两个指标来考察某个属性对于目标变量影响的重要程度，从而决定属性的取舍。</a:t>
                </a:r>
                <a:endParaRPr lang="en-US" altLang="zh-CN" dirty="0"/>
              </a:p>
              <a:p>
                <a:pPr marL="285750" indent="-285750" latinLnBrk="1">
                  <a:buSzPct val="75000"/>
                  <a:buFont typeface="Wingdings" panose="05000000000000000000" pitchFamily="2" charset="2"/>
                  <a:buChar char="l"/>
                </a:pPr>
                <a:r>
                  <a:rPr lang="zh-CN" altLang="zh-CN" dirty="0"/>
                  <a:t>这两个指标计算表达式如下：</a:t>
                </a:r>
              </a:p>
              <a:p>
                <a:pPr latinLnBrk="1"/>
                <a14:m>
                  <m:oMathPara xmlns:m="http://schemas.openxmlformats.org/officeDocument/2006/math">
                    <m:oMathParaPr>
                      <m:jc m:val="centerGroup"/>
                    </m:oMathParaPr>
                    <m:oMath xmlns:m="http://schemas.openxmlformats.org/officeDocument/2006/math">
                      <m:r>
                        <a:rPr lang="en-US" altLang="zh-CN" i="1">
                          <a:latin typeface="Cambria Math" panose="02040503050406030204" pitchFamily="18" charset="0"/>
                        </a:rPr>
                        <m:t>𝑊𝑜𝐸</m:t>
                      </m:r>
                      <m:r>
                        <a:rPr lang="en-US" altLang="zh-CN" i="1">
                          <a:latin typeface="Cambria Math" panose="02040503050406030204" pitchFamily="18" charset="0"/>
                        </a:rPr>
                        <m:t>=</m:t>
                      </m:r>
                      <m:r>
                        <m:rPr>
                          <m:sty m:val="p"/>
                        </m:rPr>
                        <a:rPr lang="en-US" altLang="zh-CN">
                          <a:latin typeface="Cambria Math" panose="02040503050406030204" pitchFamily="18" charset="0"/>
                        </a:rPr>
                        <m:t>ln</m:t>
                      </m:r>
                      <m:r>
                        <a:rPr lang="en-US" altLang="zh-CN" i="1">
                          <a:latin typeface="Cambria Math" panose="02040503050406030204" pitchFamily="18" charset="0"/>
                        </a:rPr>
                        <m:t>(</m:t>
                      </m:r>
                      <m:r>
                        <a:rPr lang="en-US" altLang="zh-CN" i="1">
                          <a:latin typeface="Cambria Math" panose="02040503050406030204" pitchFamily="18" charset="0"/>
                        </a:rPr>
                        <m:t>𝑝𝑐𝑡𝑙𝐺𝑜𝑜𝑑</m:t>
                      </m:r>
                      <m:r>
                        <a:rPr lang="en-US" altLang="zh-CN" i="1">
                          <a:latin typeface="Cambria Math" panose="02040503050406030204" pitchFamily="18" charset="0"/>
                        </a:rPr>
                        <m:t>/</m:t>
                      </m:r>
                      <m:r>
                        <a:rPr lang="en-US" altLang="zh-CN" i="1">
                          <a:latin typeface="Cambria Math" panose="02040503050406030204" pitchFamily="18" charset="0"/>
                        </a:rPr>
                        <m:t>𝑝𝑐𝑡𝑙𝐵𝑎𝑑</m:t>
                      </m:r>
                      <m:r>
                        <a:rPr lang="en-US" altLang="zh-CN" i="1">
                          <a:latin typeface="Cambria Math" panose="02040503050406030204" pitchFamily="18" charset="0"/>
                        </a:rPr>
                        <m:t>)</m:t>
                      </m:r>
                    </m:oMath>
                  </m:oMathPara>
                </a14:m>
                <a:endParaRPr lang="zh-CN" altLang="zh-CN" dirty="0"/>
              </a:p>
              <a:p>
                <a:pPr latinLnBrk="1"/>
                <a14:m>
                  <m:oMathPara xmlns:m="http://schemas.openxmlformats.org/officeDocument/2006/math">
                    <m:oMathParaPr>
                      <m:jc m:val="centerGroup"/>
                    </m:oMathParaPr>
                    <m:oMath xmlns:m="http://schemas.openxmlformats.org/officeDocument/2006/math">
                      <m:r>
                        <a:rPr lang="en-US" altLang="zh-CN" i="1">
                          <a:latin typeface="Cambria Math" panose="02040503050406030204" pitchFamily="18" charset="0"/>
                        </a:rPr>
                        <m:t>𝑀𝐼𝑉</m:t>
                      </m:r>
                      <m:r>
                        <a:rPr lang="en-US" altLang="zh-CN" i="1">
                          <a:latin typeface="Cambria Math" panose="02040503050406030204" pitchFamily="18" charset="0"/>
                        </a:rPr>
                        <m:t>=</m:t>
                      </m:r>
                      <m:r>
                        <a:rPr lang="en-US" altLang="zh-CN" i="1">
                          <a:latin typeface="Cambria Math" panose="02040503050406030204" pitchFamily="18" charset="0"/>
                        </a:rPr>
                        <m:t>𝑊𝑜𝐸</m:t>
                      </m:r>
                      <m:r>
                        <a:rPr lang="en-US" altLang="zh-CN" i="1">
                          <a:latin typeface="Cambria Math" panose="02040503050406030204" pitchFamily="18" charset="0"/>
                        </a:rPr>
                        <m:t>∗(</m:t>
                      </m:r>
                      <m:r>
                        <a:rPr lang="en-US" altLang="zh-CN" i="1">
                          <a:latin typeface="Cambria Math" panose="02040503050406030204" pitchFamily="18" charset="0"/>
                        </a:rPr>
                        <m:t>𝑝𝑐𝑡𝑙𝐺𝑜𝑜𝑑</m:t>
                      </m:r>
                      <m:r>
                        <a:rPr lang="en-US" altLang="zh-CN" i="1">
                          <a:latin typeface="Cambria Math" panose="02040503050406030204" pitchFamily="18" charset="0"/>
                        </a:rPr>
                        <m:t>−</m:t>
                      </m:r>
                      <m:r>
                        <a:rPr lang="en-US" altLang="zh-CN" i="1">
                          <a:latin typeface="Cambria Math" panose="02040503050406030204" pitchFamily="18" charset="0"/>
                        </a:rPr>
                        <m:t>𝑝𝑐𝑡𝑙𝐵𝑎𝑑</m:t>
                      </m:r>
                      <m:r>
                        <a:rPr lang="en-US" altLang="zh-CN" i="1">
                          <a:latin typeface="Cambria Math" panose="02040503050406030204" pitchFamily="18" charset="0"/>
                        </a:rPr>
                        <m:t>)</m:t>
                      </m:r>
                    </m:oMath>
                  </m:oMathPara>
                </a14:m>
                <a:endParaRPr lang="zh-CN" altLang="zh-CN" dirty="0"/>
              </a:p>
              <a:p>
                <a:pPr latinLnBrk="1"/>
                <a14:m>
                  <m:oMathPara xmlns:m="http://schemas.openxmlformats.org/officeDocument/2006/math">
                    <m:oMathParaPr>
                      <m:jc m:val="centerGroup"/>
                    </m:oMathParaPr>
                    <m:oMath xmlns:m="http://schemas.openxmlformats.org/officeDocument/2006/math">
                      <m:r>
                        <a:rPr lang="en-US" altLang="zh-CN" i="1">
                          <a:latin typeface="Cambria Math" panose="02040503050406030204" pitchFamily="18" charset="0"/>
                        </a:rPr>
                        <m:t>𝐼𝑉</m:t>
                      </m:r>
                      <m:r>
                        <a:rPr lang="en-US" altLang="zh-CN" i="1">
                          <a:latin typeface="Cambria Math" panose="02040503050406030204" pitchFamily="18" charset="0"/>
                        </a:rPr>
                        <m:t>=</m:t>
                      </m:r>
                      <m:nary>
                        <m:naryPr>
                          <m:chr m:val="∑"/>
                          <m:limLoc m:val="undOvr"/>
                          <m:subHide m:val="on"/>
                          <m:supHide m:val="on"/>
                          <m:ctrlPr>
                            <a:rPr lang="zh-CN" altLang="zh-CN" i="1">
                              <a:latin typeface="Cambria Math" panose="02040503050406030204" pitchFamily="18" charset="0"/>
                            </a:rPr>
                          </m:ctrlPr>
                        </m:naryPr>
                        <m:sub/>
                        <m:sup/>
                        <m:e>
                          <m:r>
                            <a:rPr lang="en-US" altLang="zh-CN" i="1">
                              <a:latin typeface="Cambria Math" panose="02040503050406030204" pitchFamily="18" charset="0"/>
                            </a:rPr>
                            <m:t>𝑀𝐼𝑉</m:t>
                          </m:r>
                        </m:e>
                      </m:nary>
                    </m:oMath>
                  </m:oMathPara>
                </a14:m>
                <a:endParaRPr lang="zh-CN" altLang="zh-CN" dirty="0"/>
              </a:p>
              <a:p>
                <a:pPr marL="285750" indent="-285750" latinLnBrk="1">
                  <a:buSzPct val="75000"/>
                  <a:buFont typeface="Wingdings" panose="05000000000000000000" pitchFamily="2" charset="2"/>
                  <a:buChar char="l"/>
                </a:pPr>
                <a:r>
                  <a:rPr lang="zh-CN" altLang="zh-CN" dirty="0"/>
                  <a:t>信息值</a:t>
                </a:r>
                <a:r>
                  <a:rPr lang="en-US" altLang="zh-CN" dirty="0"/>
                  <a:t>IV</a:t>
                </a:r>
                <a:r>
                  <a:rPr lang="zh-CN" altLang="zh-CN" dirty="0"/>
                  <a:t>的取值与要研究的目标变量之间相关性强弱的关系是：</a:t>
                </a:r>
                <a14:m>
                  <m:oMath xmlns:m="http://schemas.openxmlformats.org/officeDocument/2006/math">
                    <m:r>
                      <m:rPr>
                        <m:sty m:val="p"/>
                      </m:rPr>
                      <a:rPr lang="en-US" altLang="zh-CN">
                        <a:latin typeface="Cambria Math" panose="02040503050406030204" pitchFamily="18" charset="0"/>
                      </a:rPr>
                      <m:t>IV</m:t>
                    </m:r>
                    <m:r>
                      <a:rPr lang="en-US" altLang="zh-CN">
                        <a:latin typeface="Cambria Math" panose="02040503050406030204" pitchFamily="18" charset="0"/>
                      </a:rPr>
                      <m:t>∈(0,0.02)</m:t>
                    </m:r>
                  </m:oMath>
                </a14:m>
                <a:r>
                  <a:rPr lang="zh-CN" altLang="zh-CN" dirty="0"/>
                  <a:t>极弱；</a:t>
                </a:r>
                <a14:m>
                  <m:oMath xmlns:m="http://schemas.openxmlformats.org/officeDocument/2006/math">
                    <m:r>
                      <m:rPr>
                        <m:sty m:val="p"/>
                      </m:rPr>
                      <a:rPr lang="en-US" altLang="zh-CN">
                        <a:latin typeface="Cambria Math" panose="02040503050406030204" pitchFamily="18" charset="0"/>
                      </a:rPr>
                      <m:t>IV</m:t>
                    </m:r>
                    <m:r>
                      <a:rPr lang="en-US" altLang="zh-CN">
                        <a:latin typeface="Cambria Math" panose="02040503050406030204" pitchFamily="18" charset="0"/>
                      </a:rPr>
                      <m:t>∈[0.02,0.1)</m:t>
                    </m:r>
                  </m:oMath>
                </a14:m>
                <a:r>
                  <a:rPr lang="en-US" altLang="zh-CN" dirty="0"/>
                  <a:t> </a:t>
                </a:r>
                <a:r>
                  <a:rPr lang="zh-CN" altLang="zh-CN" dirty="0"/>
                  <a:t>弱；</a:t>
                </a:r>
                <a14:m>
                  <m:oMath xmlns:m="http://schemas.openxmlformats.org/officeDocument/2006/math">
                    <m:r>
                      <m:rPr>
                        <m:sty m:val="p"/>
                      </m:rPr>
                      <a:rPr lang="en-US" altLang="zh-CN">
                        <a:latin typeface="Cambria Math" panose="02040503050406030204" pitchFamily="18" charset="0"/>
                      </a:rPr>
                      <m:t>IV</m:t>
                    </m:r>
                    <m:r>
                      <a:rPr lang="en-US" altLang="zh-CN">
                        <a:latin typeface="Cambria Math" panose="02040503050406030204" pitchFamily="18" charset="0"/>
                      </a:rPr>
                      <m:t>∈[0.1,0.3)</m:t>
                    </m:r>
                  </m:oMath>
                </a14:m>
                <a:r>
                  <a:rPr lang="zh-CN" altLang="zh-CN" dirty="0"/>
                  <a:t>一般；</a:t>
                </a:r>
                <a14:m>
                  <m:oMath xmlns:m="http://schemas.openxmlformats.org/officeDocument/2006/math">
                    <m:r>
                      <m:rPr>
                        <m:sty m:val="p"/>
                      </m:rPr>
                      <a:rPr lang="en-US" altLang="zh-CN">
                        <a:latin typeface="Cambria Math" panose="02040503050406030204" pitchFamily="18" charset="0"/>
                      </a:rPr>
                      <m:t>IV</m:t>
                    </m:r>
                    <m:r>
                      <a:rPr lang="en-US" altLang="zh-CN">
                        <a:latin typeface="Cambria Math" panose="02040503050406030204" pitchFamily="18" charset="0"/>
                      </a:rPr>
                      <m:t>∈[0.3,0.5)</m:t>
                    </m:r>
                  </m:oMath>
                </a14:m>
                <a:r>
                  <a:rPr lang="zh-CN" altLang="zh-CN" dirty="0"/>
                  <a:t>强；</a:t>
                </a:r>
                <a14:m>
                  <m:oMath xmlns:m="http://schemas.openxmlformats.org/officeDocument/2006/math">
                    <m:r>
                      <m:rPr>
                        <m:sty m:val="p"/>
                      </m:rPr>
                      <a:rPr lang="en-US" altLang="zh-CN">
                        <a:latin typeface="Cambria Math" panose="02040503050406030204" pitchFamily="18" charset="0"/>
                      </a:rPr>
                      <m:t>IV</m:t>
                    </m:r>
                    <m:r>
                      <a:rPr lang="en-US" altLang="zh-CN">
                        <a:latin typeface="Cambria Math" panose="02040503050406030204" pitchFamily="18" charset="0"/>
                      </a:rPr>
                      <m:t>∈[0.5,1.0)</m:t>
                    </m:r>
                  </m:oMath>
                </a14:m>
                <a:r>
                  <a:rPr lang="zh-CN" altLang="zh-CN" dirty="0"/>
                  <a:t>很强。</a:t>
                </a:r>
              </a:p>
            </p:txBody>
          </p:sp>
        </mc:Choice>
        <mc:Fallback xmlns="">
          <p:sp>
            <p:nvSpPr>
              <p:cNvPr id="3" name="文本框 2"/>
              <p:cNvSpPr txBox="1">
                <a:spLocks noRot="1" noChangeAspect="1" noMove="1" noResize="1" noEditPoints="1" noAdjustHandles="1" noChangeArrowheads="1" noChangeShapeType="1" noTextEdit="1"/>
              </p:cNvSpPr>
              <p:nvPr/>
            </p:nvSpPr>
            <p:spPr>
              <a:xfrm>
                <a:off x="324322" y="804282"/>
                <a:ext cx="8352928" cy="4240969"/>
              </a:xfrm>
              <a:prstGeom prst="rect">
                <a:avLst/>
              </a:prstGeom>
              <a:blipFill>
                <a:blip r:embed="rId3"/>
                <a:stretch>
                  <a:fillRect l="-730" t="-1293" r="-657" b="-862"/>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83385206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24322" y="804282"/>
            <a:ext cx="8352928" cy="3554819"/>
          </a:xfrm>
          <a:prstGeom prst="rect">
            <a:avLst/>
          </a:prstGeom>
          <a:noFill/>
        </p:spPr>
        <p:txBody>
          <a:bodyPr wrap="square" rtlCol="0" anchor="t">
            <a:spAutoFit/>
          </a:bodyPr>
          <a:lstStyle/>
          <a:p>
            <a:pPr marL="342900" indent="-342900">
              <a:spcBef>
                <a:spcPts val="600"/>
              </a:spcBef>
              <a:buSzPct val="75000"/>
              <a:buFont typeface="Wingdings" panose="05000000000000000000" pitchFamily="2" charset="2"/>
              <a:buChar char="l"/>
            </a:pPr>
            <a:r>
              <a:rPr lang="zh-CN" altLang="en-US" sz="2000" dirty="0"/>
              <a:t>使用</a:t>
            </a:r>
            <a:r>
              <a:rPr lang="en-US" altLang="zh-CN" sz="2000" dirty="0" err="1"/>
              <a:t>WoE</a:t>
            </a:r>
            <a:r>
              <a:rPr lang="zh-CN" altLang="en-US" sz="2000" dirty="0"/>
              <a:t>和</a:t>
            </a:r>
            <a:r>
              <a:rPr lang="en-US" altLang="zh-CN" sz="2000" dirty="0"/>
              <a:t>IV</a:t>
            </a:r>
            <a:r>
              <a:rPr lang="zh-CN" altLang="en-US" sz="2000" dirty="0"/>
              <a:t>的好处在于： </a:t>
            </a:r>
            <a:r>
              <a:rPr lang="en-US" altLang="zh-CN" sz="2000" dirty="0" err="1"/>
              <a:t>WoE</a:t>
            </a:r>
            <a:r>
              <a:rPr lang="zh-CN" altLang="en-US" sz="2000" dirty="0"/>
              <a:t>和</a:t>
            </a:r>
            <a:r>
              <a:rPr lang="en-US" altLang="zh-CN" sz="2000" dirty="0"/>
              <a:t>IV</a:t>
            </a:r>
            <a:r>
              <a:rPr lang="zh-CN" altLang="en-US" sz="2000" dirty="0"/>
              <a:t>反映了各个属性对最终结果贡献率的大小和相对重要性；</a:t>
            </a:r>
            <a:endParaRPr lang="en-US" altLang="zh-CN" sz="2000" dirty="0"/>
          </a:p>
          <a:p>
            <a:pPr marL="342900" indent="-342900">
              <a:spcBef>
                <a:spcPts val="600"/>
              </a:spcBef>
              <a:buSzPct val="75000"/>
              <a:buFont typeface="Wingdings" panose="05000000000000000000" pitchFamily="2" charset="2"/>
              <a:buChar char="l"/>
            </a:pPr>
            <a:r>
              <a:rPr lang="zh-CN" altLang="en-US" sz="2000" dirty="0"/>
              <a:t>各属性之间可以通过</a:t>
            </a:r>
            <a:r>
              <a:rPr lang="en-US" altLang="zh-CN" sz="2000" dirty="0" err="1"/>
              <a:t>WoE</a:t>
            </a:r>
            <a:r>
              <a:rPr lang="zh-CN" altLang="en-US" sz="2000" dirty="0"/>
              <a:t>和</a:t>
            </a:r>
            <a:r>
              <a:rPr lang="en-US" altLang="zh-CN" sz="2000" dirty="0"/>
              <a:t>IV</a:t>
            </a:r>
            <a:r>
              <a:rPr lang="zh-CN" altLang="en-US" sz="2000" dirty="0"/>
              <a:t>来进行比较，从而决定哪些属性参与最终的回归拟合；</a:t>
            </a:r>
            <a:endParaRPr lang="en-US" altLang="zh-CN" sz="2000" dirty="0"/>
          </a:p>
          <a:p>
            <a:pPr marL="342900" indent="-342900">
              <a:spcBef>
                <a:spcPts val="600"/>
              </a:spcBef>
              <a:buSzPct val="75000"/>
              <a:buFont typeface="Wingdings" panose="05000000000000000000" pitchFamily="2" charset="2"/>
              <a:buChar char="l"/>
            </a:pPr>
            <a:r>
              <a:rPr lang="zh-CN" altLang="en-US" sz="2000" dirty="0"/>
              <a:t>可以消除异常值的影响。</a:t>
            </a:r>
            <a:endParaRPr lang="en-US" altLang="zh-CN" sz="2000" dirty="0"/>
          </a:p>
          <a:p>
            <a:pPr marL="342900" indent="-342900">
              <a:spcBef>
                <a:spcPts val="600"/>
              </a:spcBef>
              <a:buSzPct val="75000"/>
              <a:buFont typeface="Wingdings" panose="05000000000000000000" pitchFamily="2" charset="2"/>
              <a:buChar char="l"/>
            </a:pPr>
            <a:endParaRPr lang="en-US" altLang="zh-CN" sz="2000" dirty="0"/>
          </a:p>
          <a:p>
            <a:pPr marL="342900" indent="-342900">
              <a:spcBef>
                <a:spcPts val="600"/>
              </a:spcBef>
              <a:buSzPct val="75000"/>
              <a:buFont typeface="Wingdings" panose="05000000000000000000" pitchFamily="2" charset="2"/>
              <a:buChar char="l"/>
            </a:pPr>
            <a:endParaRPr lang="zh-CN" altLang="en-US" sz="2000" dirty="0"/>
          </a:p>
          <a:p>
            <a:pPr marL="342900" indent="-342900">
              <a:spcBef>
                <a:spcPts val="600"/>
              </a:spcBef>
              <a:buSzPct val="75000"/>
              <a:buFont typeface="Wingdings" panose="05000000000000000000" pitchFamily="2" charset="2"/>
              <a:buChar char="l"/>
            </a:pPr>
            <a:r>
              <a:rPr lang="zh-CN" altLang="en-US" sz="2000" dirty="0"/>
              <a:t>例如，现在有一个信用卡违约情况的统计数据，用户资料中包含“性别”这个属性，按照这个属性分别统计的正常客户、违约客户的情况如表 </a:t>
            </a:r>
            <a:r>
              <a:rPr lang="en-US" altLang="zh-CN" sz="2000" dirty="0"/>
              <a:t>17-1</a:t>
            </a:r>
            <a:r>
              <a:rPr lang="zh-CN" altLang="en-US" sz="2000" dirty="0"/>
              <a:t>前</a:t>
            </a:r>
            <a:r>
              <a:rPr lang="en-US" altLang="zh-CN" sz="2000" dirty="0"/>
              <a:t>3</a:t>
            </a:r>
            <a:r>
              <a:rPr lang="zh-CN" altLang="en-US" sz="2000" dirty="0"/>
              <a:t>列所示。</a:t>
            </a:r>
          </a:p>
        </p:txBody>
      </p:sp>
    </p:spTree>
    <p:extLst>
      <p:ext uri="{BB962C8B-B14F-4D97-AF65-F5344CB8AC3E}">
        <p14:creationId xmlns:p14="http://schemas.microsoft.com/office/powerpoint/2010/main" val="17571456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24322" y="700336"/>
            <a:ext cx="8352928" cy="400110"/>
          </a:xfrm>
          <a:prstGeom prst="rect">
            <a:avLst/>
          </a:prstGeom>
          <a:noFill/>
        </p:spPr>
        <p:txBody>
          <a:bodyPr wrap="square" rtlCol="0" anchor="t">
            <a:spAutoFit/>
          </a:bodyPr>
          <a:lstStyle/>
          <a:p>
            <a:pPr marL="342900" indent="-342900">
              <a:spcBef>
                <a:spcPts val="600"/>
              </a:spcBef>
              <a:buSzPct val="75000"/>
              <a:buFont typeface="Wingdings" panose="05000000000000000000" pitchFamily="2" charset="2"/>
              <a:buChar char="l"/>
            </a:pPr>
            <a:r>
              <a:rPr lang="zh-CN" altLang="en-US" sz="2000" dirty="0"/>
              <a:t>表 </a:t>
            </a:r>
            <a:r>
              <a:rPr lang="en-US" altLang="zh-CN" sz="2000" dirty="0"/>
              <a:t>17-1 </a:t>
            </a:r>
            <a:r>
              <a:rPr lang="zh-CN" altLang="en-US" sz="2000" dirty="0"/>
              <a:t>性别属性的信息值计算</a:t>
            </a:r>
          </a:p>
        </p:txBody>
      </p:sp>
      <mc:AlternateContent xmlns:mc="http://schemas.openxmlformats.org/markup-compatibility/2006" xmlns:a14="http://schemas.microsoft.com/office/drawing/2010/main">
        <mc:Choice Requires="a14">
          <p:graphicFrame>
            <p:nvGraphicFramePr>
              <p:cNvPr id="2" name="表格 1"/>
              <p:cNvGraphicFramePr>
                <a:graphicFrameLocks noGrp="1"/>
              </p:cNvGraphicFramePr>
              <p:nvPr>
                <p:extLst>
                  <p:ext uri="{D42A27DB-BD31-4B8C-83A1-F6EECF244321}">
                    <p14:modId xmlns:p14="http://schemas.microsoft.com/office/powerpoint/2010/main" val="680914693"/>
                  </p:ext>
                </p:extLst>
              </p:nvPr>
            </p:nvGraphicFramePr>
            <p:xfrm>
              <a:off x="655632" y="1104568"/>
              <a:ext cx="8028891" cy="1915069"/>
            </p:xfrm>
            <a:graphic>
              <a:graphicData uri="http://schemas.openxmlformats.org/drawingml/2006/table">
                <a:tbl>
                  <a:tblPr firstRow="1" firstCol="1" bandRow="1">
                    <a:tableStyleId>{5C22544A-7EE6-4342-B048-85BDC9FD1C3A}</a:tableStyleId>
                  </a:tblPr>
                  <a:tblGrid>
                    <a:gridCol w="450218">
                      <a:extLst>
                        <a:ext uri="{9D8B030D-6E8A-4147-A177-3AD203B41FA5}">
                          <a16:colId xmlns:a16="http://schemas.microsoft.com/office/drawing/2014/main" val="3429194405"/>
                        </a:ext>
                      </a:extLst>
                    </a:gridCol>
                    <a:gridCol w="375182">
                      <a:extLst>
                        <a:ext uri="{9D8B030D-6E8A-4147-A177-3AD203B41FA5}">
                          <a16:colId xmlns:a16="http://schemas.microsoft.com/office/drawing/2014/main" val="871065333"/>
                        </a:ext>
                      </a:extLst>
                    </a:gridCol>
                    <a:gridCol w="375182">
                      <a:extLst>
                        <a:ext uri="{9D8B030D-6E8A-4147-A177-3AD203B41FA5}">
                          <a16:colId xmlns:a16="http://schemas.microsoft.com/office/drawing/2014/main" val="2757285268"/>
                        </a:ext>
                      </a:extLst>
                    </a:gridCol>
                    <a:gridCol w="1499718">
                      <a:extLst>
                        <a:ext uri="{9D8B030D-6E8A-4147-A177-3AD203B41FA5}">
                          <a16:colId xmlns:a16="http://schemas.microsoft.com/office/drawing/2014/main" val="3434037532"/>
                        </a:ext>
                      </a:extLst>
                    </a:gridCol>
                    <a:gridCol w="1368152">
                      <a:extLst>
                        <a:ext uri="{9D8B030D-6E8A-4147-A177-3AD203B41FA5}">
                          <a16:colId xmlns:a16="http://schemas.microsoft.com/office/drawing/2014/main" val="2688378356"/>
                        </a:ext>
                      </a:extLst>
                    </a:gridCol>
                    <a:gridCol w="1512168">
                      <a:extLst>
                        <a:ext uri="{9D8B030D-6E8A-4147-A177-3AD203B41FA5}">
                          <a16:colId xmlns:a16="http://schemas.microsoft.com/office/drawing/2014/main" val="287963439"/>
                        </a:ext>
                      </a:extLst>
                    </a:gridCol>
                    <a:gridCol w="2448271">
                      <a:extLst>
                        <a:ext uri="{9D8B030D-6E8A-4147-A177-3AD203B41FA5}">
                          <a16:colId xmlns:a16="http://schemas.microsoft.com/office/drawing/2014/main" val="4045829593"/>
                        </a:ext>
                      </a:extLst>
                    </a:gridCol>
                  </a:tblGrid>
                  <a:tr h="279548">
                    <a:tc>
                      <a:txBody>
                        <a:bodyPr/>
                        <a:lstStyle/>
                        <a:p>
                          <a:pPr indent="0" algn="ctr" latinLnBrk="1">
                            <a:lnSpc>
                              <a:spcPct val="150000"/>
                            </a:lnSpc>
                            <a:spcAft>
                              <a:spcPts val="0"/>
                            </a:spcAft>
                          </a:pPr>
                          <a:r>
                            <a:rPr lang="zh-CN" sz="1200" b="0" kern="0" dirty="0">
                              <a:effectLst/>
                            </a:rPr>
                            <a:t>性别</a:t>
                          </a:r>
                          <a:endParaRPr lang="zh-CN" sz="1200" b="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r>
                            <a:rPr lang="zh-CN" sz="1200" b="0" kern="0">
                              <a:effectLst/>
                            </a:rPr>
                            <a:t>正常</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r>
                            <a:rPr lang="zh-CN" sz="1200" b="0" kern="0">
                              <a:effectLst/>
                            </a:rPr>
                            <a:t>违约</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r>
                            <a:rPr lang="en-US" sz="1200" b="0" kern="0" dirty="0" err="1">
                              <a:effectLst/>
                            </a:rPr>
                            <a:t>pctlGood</a:t>
                          </a:r>
                          <a:endParaRPr lang="zh-CN" sz="1200" b="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r>
                            <a:rPr lang="en-US" sz="1200" b="0" kern="0">
                              <a:effectLst/>
                            </a:rPr>
                            <a:t>pctlBad</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r>
                            <a:rPr lang="en-US" sz="1200" b="0" kern="0">
                              <a:effectLst/>
                            </a:rPr>
                            <a:t>WoE</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r>
                            <a:rPr lang="en-US" sz="1200" b="0" kern="0">
                              <a:effectLst/>
                            </a:rPr>
                            <a:t>MIV</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extLst>
                      <a:ext uri="{0D108BD9-81ED-4DB2-BD59-A6C34878D82A}">
                        <a16:rowId xmlns:a16="http://schemas.microsoft.com/office/drawing/2014/main" val="3438282987"/>
                      </a:ext>
                    </a:extLst>
                  </a:tr>
                  <a:tr h="580291">
                    <a:tc>
                      <a:txBody>
                        <a:bodyPr/>
                        <a:lstStyle/>
                        <a:p>
                          <a:pPr indent="0" algn="ctr" latinLnBrk="1">
                            <a:lnSpc>
                              <a:spcPct val="150000"/>
                            </a:lnSpc>
                            <a:spcAft>
                              <a:spcPts val="0"/>
                            </a:spcAft>
                          </a:pPr>
                          <a:r>
                            <a:rPr lang="zh-CN" sz="1200" b="0" kern="0">
                              <a:effectLst/>
                            </a:rPr>
                            <a:t>女</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r>
                            <a:rPr lang="en-US" sz="1200" b="0" kern="0">
                              <a:effectLst/>
                            </a:rPr>
                            <a:t>325</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r>
                            <a:rPr lang="en-US" sz="1200" b="0" kern="0">
                              <a:effectLst/>
                            </a:rPr>
                            <a:t>19</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14:m>
                            <m:oMathPara xmlns:m="http://schemas.openxmlformats.org/officeDocument/2006/math">
                              <m:oMathParaPr>
                                <m:jc m:val="centerGroup"/>
                              </m:oMathParaPr>
                              <m:oMath xmlns:m="http://schemas.openxmlformats.org/officeDocument/2006/math">
                                <m:f>
                                  <m:fPr>
                                    <m:ctrlPr>
                                      <a:rPr lang="zh-CN" sz="1200" b="0" i="1" kern="100">
                                        <a:effectLst/>
                                        <a:latin typeface="Cambria Math" panose="02040503050406030204" pitchFamily="18" charset="0"/>
                                      </a:rPr>
                                    </m:ctrlPr>
                                  </m:fPr>
                                  <m:num>
                                    <m:r>
                                      <a:rPr lang="en-US" sz="1200" b="0" i="1" kern="0">
                                        <a:effectLst/>
                                        <a:latin typeface="Cambria Math" panose="02040503050406030204" pitchFamily="18" charset="0"/>
                                      </a:rPr>
                                      <m:t>325</m:t>
                                    </m:r>
                                  </m:num>
                                  <m:den>
                                    <m:r>
                                      <a:rPr lang="en-US" sz="1200" b="0" i="1" kern="0">
                                        <a:effectLst/>
                                        <a:latin typeface="Cambria Math" panose="02040503050406030204" pitchFamily="18" charset="0"/>
                                      </a:rPr>
                                      <m:t>325</m:t>
                                    </m:r>
                                    <m:r>
                                      <a:rPr lang="en-US" sz="1200" b="0" kern="0">
                                        <a:effectLst/>
                                        <a:latin typeface="Cambria Math" panose="02040503050406030204" pitchFamily="18" charset="0"/>
                                      </a:rPr>
                                      <m:t>+</m:t>
                                    </m:r>
                                    <m:r>
                                      <a:rPr lang="en-US" sz="1200" b="0" i="1" kern="0">
                                        <a:effectLst/>
                                        <a:latin typeface="Cambria Math" panose="02040503050406030204" pitchFamily="18" charset="0"/>
                                      </a:rPr>
                                      <m:t>559</m:t>
                                    </m:r>
                                  </m:den>
                                </m:f>
                                <m:r>
                                  <a:rPr lang="en-US" sz="1200" b="0" kern="0">
                                    <a:effectLst/>
                                    <a:latin typeface="Cambria Math" panose="02040503050406030204" pitchFamily="18" charset="0"/>
                                  </a:rPr>
                                  <m:t>=</m:t>
                                </m:r>
                                <m:r>
                                  <a:rPr lang="en-US" sz="1200" b="0" i="1" kern="0">
                                    <a:effectLst/>
                                    <a:latin typeface="Cambria Math" panose="02040503050406030204" pitchFamily="18" charset="0"/>
                                  </a:rPr>
                                  <m:t>36</m:t>
                                </m:r>
                                <m:r>
                                  <a:rPr lang="en-US" sz="1200" b="0" kern="0">
                                    <a:effectLst/>
                                    <a:latin typeface="Cambria Math" panose="02040503050406030204" pitchFamily="18" charset="0"/>
                                  </a:rPr>
                                  <m:t>.</m:t>
                                </m:r>
                                <m:r>
                                  <a:rPr lang="en-US" sz="1200" b="0" i="1" kern="0">
                                    <a:effectLst/>
                                    <a:latin typeface="Cambria Math" panose="02040503050406030204" pitchFamily="18" charset="0"/>
                                  </a:rPr>
                                  <m:t>89</m:t>
                                </m:r>
                                <m:r>
                                  <a:rPr lang="en-US" sz="1200" b="0" kern="0">
                                    <a:effectLst/>
                                    <a:latin typeface="Cambria Math" panose="02040503050406030204" pitchFamily="18" charset="0"/>
                                  </a:rPr>
                                  <m:t>%</m:t>
                                </m:r>
                              </m:oMath>
                            </m:oMathPara>
                          </a14:m>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14:m>
                            <m:oMathPara xmlns:m="http://schemas.openxmlformats.org/officeDocument/2006/math">
                              <m:oMathParaPr>
                                <m:jc m:val="centerGroup"/>
                              </m:oMathParaPr>
                              <m:oMath xmlns:m="http://schemas.openxmlformats.org/officeDocument/2006/math">
                                <m:f>
                                  <m:fPr>
                                    <m:ctrlPr>
                                      <a:rPr lang="zh-CN" sz="1200" b="0" i="1" kern="100">
                                        <a:effectLst/>
                                        <a:latin typeface="Cambria Math" panose="02040503050406030204" pitchFamily="18" charset="0"/>
                                      </a:rPr>
                                    </m:ctrlPr>
                                  </m:fPr>
                                  <m:num>
                                    <m:r>
                                      <a:rPr lang="en-US" sz="1200" b="0" i="1" kern="0">
                                        <a:effectLst/>
                                        <a:latin typeface="Cambria Math" panose="02040503050406030204" pitchFamily="18" charset="0"/>
                                      </a:rPr>
                                      <m:t>19</m:t>
                                    </m:r>
                                  </m:num>
                                  <m:den>
                                    <m:r>
                                      <a:rPr lang="en-US" sz="1200" b="0" i="1" kern="0">
                                        <a:effectLst/>
                                        <a:latin typeface="Cambria Math" panose="02040503050406030204" pitchFamily="18" charset="0"/>
                                      </a:rPr>
                                      <m:t>19</m:t>
                                    </m:r>
                                    <m:r>
                                      <a:rPr lang="en-US" sz="1200" b="0" kern="0">
                                        <a:effectLst/>
                                        <a:latin typeface="Cambria Math" panose="02040503050406030204" pitchFamily="18" charset="0"/>
                                      </a:rPr>
                                      <m:t>+</m:t>
                                    </m:r>
                                    <m:r>
                                      <a:rPr lang="en-US" sz="1200" b="0" i="1" kern="0">
                                        <a:effectLst/>
                                        <a:latin typeface="Cambria Math" panose="02040503050406030204" pitchFamily="18" charset="0"/>
                                      </a:rPr>
                                      <m:t>42</m:t>
                                    </m:r>
                                  </m:den>
                                </m:f>
                                <m:r>
                                  <a:rPr lang="en-US" sz="1200" b="0" kern="0">
                                    <a:effectLst/>
                                    <a:latin typeface="Cambria Math" panose="02040503050406030204" pitchFamily="18" charset="0"/>
                                  </a:rPr>
                                  <m:t>=</m:t>
                                </m:r>
                                <m:r>
                                  <a:rPr lang="en-US" sz="1200" b="0" i="1" kern="0">
                                    <a:effectLst/>
                                    <a:latin typeface="Cambria Math" panose="02040503050406030204" pitchFamily="18" charset="0"/>
                                  </a:rPr>
                                  <m:t>31</m:t>
                                </m:r>
                                <m:r>
                                  <a:rPr lang="en-US" sz="1200" b="0" kern="0">
                                    <a:effectLst/>
                                    <a:latin typeface="Cambria Math" panose="02040503050406030204" pitchFamily="18" charset="0"/>
                                  </a:rPr>
                                  <m:t>.</m:t>
                                </m:r>
                                <m:r>
                                  <a:rPr lang="en-US" sz="1200" b="0" i="1" kern="0">
                                    <a:effectLst/>
                                    <a:latin typeface="Cambria Math" panose="02040503050406030204" pitchFamily="18" charset="0"/>
                                  </a:rPr>
                                  <m:t>15</m:t>
                                </m:r>
                                <m:r>
                                  <a:rPr lang="en-US" sz="1200" b="0" kern="0">
                                    <a:effectLst/>
                                    <a:latin typeface="Cambria Math" panose="02040503050406030204" pitchFamily="18" charset="0"/>
                                  </a:rPr>
                                  <m:t>%</m:t>
                                </m:r>
                              </m:oMath>
                            </m:oMathPara>
                          </a14:m>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14:m>
                            <m:oMathPara xmlns:m="http://schemas.openxmlformats.org/officeDocument/2006/math">
                              <m:oMathParaPr>
                                <m:jc m:val="centerGroup"/>
                              </m:oMathParaPr>
                              <m:oMath xmlns:m="http://schemas.openxmlformats.org/officeDocument/2006/math">
                                <m:r>
                                  <a:rPr lang="en-US" sz="1200" b="0" i="1" kern="0">
                                    <a:effectLst/>
                                    <a:latin typeface="Cambria Math" panose="02040503050406030204" pitchFamily="18" charset="0"/>
                                  </a:rPr>
                                  <m:t>𝑙𝑛</m:t>
                                </m:r>
                                <m:f>
                                  <m:fPr>
                                    <m:ctrlPr>
                                      <a:rPr lang="zh-CN" sz="1200" b="0" i="1" kern="100">
                                        <a:effectLst/>
                                        <a:latin typeface="Cambria Math" panose="02040503050406030204" pitchFamily="18" charset="0"/>
                                      </a:rPr>
                                    </m:ctrlPr>
                                  </m:fPr>
                                  <m:num>
                                    <m:r>
                                      <a:rPr lang="en-US" sz="1200" b="0" i="1" kern="0">
                                        <a:effectLst/>
                                        <a:latin typeface="Cambria Math" panose="02040503050406030204" pitchFamily="18" charset="0"/>
                                      </a:rPr>
                                      <m:t>36</m:t>
                                    </m:r>
                                    <m:r>
                                      <a:rPr lang="en-US" sz="1200" b="0" kern="0">
                                        <a:effectLst/>
                                        <a:latin typeface="Cambria Math" panose="02040503050406030204" pitchFamily="18" charset="0"/>
                                      </a:rPr>
                                      <m:t>.</m:t>
                                    </m:r>
                                    <m:r>
                                      <a:rPr lang="en-US" sz="1200" b="0" i="1" kern="0">
                                        <a:effectLst/>
                                        <a:latin typeface="Cambria Math" panose="02040503050406030204" pitchFamily="18" charset="0"/>
                                      </a:rPr>
                                      <m:t>89</m:t>
                                    </m:r>
                                    <m:r>
                                      <a:rPr lang="en-US" sz="1200" b="0" kern="0">
                                        <a:effectLst/>
                                        <a:latin typeface="Cambria Math" panose="02040503050406030204" pitchFamily="18" charset="0"/>
                                      </a:rPr>
                                      <m:t>%</m:t>
                                    </m:r>
                                  </m:num>
                                  <m:den>
                                    <m:r>
                                      <a:rPr lang="en-US" sz="1200" b="0" i="1" kern="0">
                                        <a:effectLst/>
                                        <a:latin typeface="Cambria Math" panose="02040503050406030204" pitchFamily="18" charset="0"/>
                                      </a:rPr>
                                      <m:t>31</m:t>
                                    </m:r>
                                    <m:r>
                                      <a:rPr lang="en-US" sz="1200" b="0" kern="0">
                                        <a:effectLst/>
                                        <a:latin typeface="Cambria Math" panose="02040503050406030204" pitchFamily="18" charset="0"/>
                                      </a:rPr>
                                      <m:t>.</m:t>
                                    </m:r>
                                    <m:r>
                                      <a:rPr lang="en-US" sz="1200" b="0" i="1" kern="0">
                                        <a:effectLst/>
                                        <a:latin typeface="Cambria Math" panose="02040503050406030204" pitchFamily="18" charset="0"/>
                                      </a:rPr>
                                      <m:t>15</m:t>
                                    </m:r>
                                    <m:r>
                                      <a:rPr lang="en-US" sz="1200" b="0" kern="0">
                                        <a:effectLst/>
                                        <a:latin typeface="Cambria Math" panose="02040503050406030204" pitchFamily="18" charset="0"/>
                                      </a:rPr>
                                      <m:t>%</m:t>
                                    </m:r>
                                  </m:den>
                                </m:f>
                                <m:r>
                                  <a:rPr lang="en-US" sz="1200" b="0" kern="0">
                                    <a:effectLst/>
                                    <a:latin typeface="Cambria Math" panose="02040503050406030204" pitchFamily="18" charset="0"/>
                                  </a:rPr>
                                  <m:t>=</m:t>
                                </m:r>
                                <m:r>
                                  <a:rPr lang="en-US" sz="1200" b="0" i="1" kern="0">
                                    <a:effectLst/>
                                    <a:latin typeface="Cambria Math" panose="02040503050406030204" pitchFamily="18" charset="0"/>
                                  </a:rPr>
                                  <m:t>0</m:t>
                                </m:r>
                                <m:r>
                                  <a:rPr lang="en-US" sz="1200" b="0" kern="0">
                                    <a:effectLst/>
                                    <a:latin typeface="Cambria Math" panose="02040503050406030204" pitchFamily="18" charset="0"/>
                                  </a:rPr>
                                  <m:t>.</m:t>
                                </m:r>
                                <m:r>
                                  <a:rPr lang="en-US" sz="1200" b="0" i="1" kern="0">
                                    <a:effectLst/>
                                    <a:latin typeface="Cambria Math" panose="02040503050406030204" pitchFamily="18" charset="0"/>
                                  </a:rPr>
                                  <m:t>1692</m:t>
                                </m:r>
                              </m:oMath>
                            </m:oMathPara>
                          </a14:m>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r>
                            <a:rPr lang="en-US" sz="1200" b="0" kern="0">
                              <a:effectLst/>
                            </a:rPr>
                            <a:t>0.1692*(36.59%-31.15%)=0.0097</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extLst>
                      <a:ext uri="{0D108BD9-81ED-4DB2-BD59-A6C34878D82A}">
                        <a16:rowId xmlns:a16="http://schemas.microsoft.com/office/drawing/2014/main" val="1957329661"/>
                      </a:ext>
                    </a:extLst>
                  </a:tr>
                  <a:tr h="483237">
                    <a:tc>
                      <a:txBody>
                        <a:bodyPr/>
                        <a:lstStyle/>
                        <a:p>
                          <a:pPr indent="0" algn="ctr" latinLnBrk="1">
                            <a:lnSpc>
                              <a:spcPct val="150000"/>
                            </a:lnSpc>
                            <a:spcAft>
                              <a:spcPts val="0"/>
                            </a:spcAft>
                          </a:pPr>
                          <a:r>
                            <a:rPr lang="zh-CN" sz="1200" b="0" kern="0">
                              <a:effectLst/>
                            </a:rPr>
                            <a:t>男</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r>
                            <a:rPr lang="en-US" sz="1200" b="0" kern="0">
                              <a:effectLst/>
                            </a:rPr>
                            <a:t>556</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r>
                            <a:rPr lang="en-US" sz="1200" b="0" kern="0">
                              <a:effectLst/>
                            </a:rPr>
                            <a:t>42</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14:m>
                            <m:oMathPara xmlns:m="http://schemas.openxmlformats.org/officeDocument/2006/math">
                              <m:oMathParaPr>
                                <m:jc m:val="centerGroup"/>
                              </m:oMathParaPr>
                              <m:oMath xmlns:m="http://schemas.openxmlformats.org/officeDocument/2006/math">
                                <m:f>
                                  <m:fPr>
                                    <m:ctrlPr>
                                      <a:rPr lang="zh-CN" sz="1200" b="0" i="1" kern="100">
                                        <a:effectLst/>
                                        <a:latin typeface="Cambria Math" panose="02040503050406030204" pitchFamily="18" charset="0"/>
                                      </a:rPr>
                                    </m:ctrlPr>
                                  </m:fPr>
                                  <m:num>
                                    <m:r>
                                      <a:rPr lang="en-US" sz="1200" b="0" i="1" kern="0">
                                        <a:effectLst/>
                                        <a:latin typeface="Cambria Math" panose="02040503050406030204" pitchFamily="18" charset="0"/>
                                      </a:rPr>
                                      <m:t>556</m:t>
                                    </m:r>
                                  </m:num>
                                  <m:den>
                                    <m:r>
                                      <a:rPr lang="en-US" sz="1200" b="0" i="1" kern="0">
                                        <a:effectLst/>
                                        <a:latin typeface="Cambria Math" panose="02040503050406030204" pitchFamily="18" charset="0"/>
                                      </a:rPr>
                                      <m:t>325</m:t>
                                    </m:r>
                                    <m:r>
                                      <a:rPr lang="en-US" sz="1200" b="0" kern="0">
                                        <a:effectLst/>
                                        <a:latin typeface="Cambria Math" panose="02040503050406030204" pitchFamily="18" charset="0"/>
                                      </a:rPr>
                                      <m:t>+</m:t>
                                    </m:r>
                                    <m:r>
                                      <a:rPr lang="en-US" sz="1200" b="0" i="1" kern="0">
                                        <a:effectLst/>
                                        <a:latin typeface="Cambria Math" panose="02040503050406030204" pitchFamily="18" charset="0"/>
                                      </a:rPr>
                                      <m:t>559</m:t>
                                    </m:r>
                                  </m:den>
                                </m:f>
                                <m:r>
                                  <a:rPr lang="en-US" sz="1200" b="0" kern="0">
                                    <a:effectLst/>
                                    <a:latin typeface="Cambria Math" panose="02040503050406030204" pitchFamily="18" charset="0"/>
                                  </a:rPr>
                                  <m:t>=</m:t>
                                </m:r>
                                <m:r>
                                  <a:rPr lang="en-US" sz="1200" b="0" i="1" kern="0">
                                    <a:effectLst/>
                                    <a:latin typeface="Cambria Math" panose="02040503050406030204" pitchFamily="18" charset="0"/>
                                  </a:rPr>
                                  <m:t>63</m:t>
                                </m:r>
                                <m:r>
                                  <a:rPr lang="en-US" sz="1200" b="0" kern="0">
                                    <a:effectLst/>
                                    <a:latin typeface="Cambria Math" panose="02040503050406030204" pitchFamily="18" charset="0"/>
                                  </a:rPr>
                                  <m:t>.</m:t>
                                </m:r>
                                <m:r>
                                  <a:rPr lang="en-US" sz="1200" b="0" i="1" kern="0">
                                    <a:effectLst/>
                                    <a:latin typeface="Cambria Math" panose="02040503050406030204" pitchFamily="18" charset="0"/>
                                  </a:rPr>
                                  <m:t>11</m:t>
                                </m:r>
                                <m:r>
                                  <a:rPr lang="en-US" sz="1200" b="0" kern="0">
                                    <a:effectLst/>
                                    <a:latin typeface="Cambria Math" panose="02040503050406030204" pitchFamily="18" charset="0"/>
                                  </a:rPr>
                                  <m:t>%</m:t>
                                </m:r>
                              </m:oMath>
                            </m:oMathPara>
                          </a14:m>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14:m>
                            <m:oMathPara xmlns:m="http://schemas.openxmlformats.org/officeDocument/2006/math">
                              <m:oMathParaPr>
                                <m:jc m:val="centerGroup"/>
                              </m:oMathParaPr>
                              <m:oMath xmlns:m="http://schemas.openxmlformats.org/officeDocument/2006/math">
                                <m:f>
                                  <m:fPr>
                                    <m:ctrlPr>
                                      <a:rPr lang="zh-CN" sz="1200" b="0" i="1" kern="100">
                                        <a:effectLst/>
                                        <a:latin typeface="Cambria Math" panose="02040503050406030204" pitchFamily="18" charset="0"/>
                                      </a:rPr>
                                    </m:ctrlPr>
                                  </m:fPr>
                                  <m:num>
                                    <m:r>
                                      <a:rPr lang="en-US" sz="1200" b="0" i="1" kern="0">
                                        <a:effectLst/>
                                        <a:latin typeface="Cambria Math" panose="02040503050406030204" pitchFamily="18" charset="0"/>
                                      </a:rPr>
                                      <m:t>42</m:t>
                                    </m:r>
                                  </m:num>
                                  <m:den>
                                    <m:r>
                                      <a:rPr lang="en-US" sz="1200" b="0" i="1" kern="0">
                                        <a:effectLst/>
                                        <a:latin typeface="Cambria Math" panose="02040503050406030204" pitchFamily="18" charset="0"/>
                                      </a:rPr>
                                      <m:t>19</m:t>
                                    </m:r>
                                    <m:r>
                                      <a:rPr lang="en-US" sz="1200" b="0" kern="0">
                                        <a:effectLst/>
                                        <a:latin typeface="Cambria Math" panose="02040503050406030204" pitchFamily="18" charset="0"/>
                                      </a:rPr>
                                      <m:t>+</m:t>
                                    </m:r>
                                    <m:r>
                                      <a:rPr lang="en-US" sz="1200" b="0" i="1" kern="0">
                                        <a:effectLst/>
                                        <a:latin typeface="Cambria Math" panose="02040503050406030204" pitchFamily="18" charset="0"/>
                                      </a:rPr>
                                      <m:t>42</m:t>
                                    </m:r>
                                  </m:den>
                                </m:f>
                                <m:r>
                                  <a:rPr lang="en-US" sz="1200" b="0" kern="0">
                                    <a:effectLst/>
                                    <a:latin typeface="Cambria Math" panose="02040503050406030204" pitchFamily="18" charset="0"/>
                                  </a:rPr>
                                  <m:t>=</m:t>
                                </m:r>
                                <m:r>
                                  <a:rPr lang="en-US" sz="1200" b="0" i="1" kern="0">
                                    <a:effectLst/>
                                    <a:latin typeface="Cambria Math" panose="02040503050406030204" pitchFamily="18" charset="0"/>
                                  </a:rPr>
                                  <m:t>68</m:t>
                                </m:r>
                                <m:r>
                                  <a:rPr lang="en-US" sz="1200" b="0" kern="0">
                                    <a:effectLst/>
                                    <a:latin typeface="Cambria Math" panose="02040503050406030204" pitchFamily="18" charset="0"/>
                                  </a:rPr>
                                  <m:t>.</m:t>
                                </m:r>
                                <m:r>
                                  <a:rPr lang="en-US" sz="1200" b="0" i="1" kern="0">
                                    <a:effectLst/>
                                    <a:latin typeface="Cambria Math" panose="02040503050406030204" pitchFamily="18" charset="0"/>
                                  </a:rPr>
                                  <m:t>85</m:t>
                                </m:r>
                                <m:r>
                                  <a:rPr lang="en-US" sz="1200" b="0" kern="0">
                                    <a:effectLst/>
                                    <a:latin typeface="Cambria Math" panose="02040503050406030204" pitchFamily="18" charset="0"/>
                                  </a:rPr>
                                  <m:t>%</m:t>
                                </m:r>
                              </m:oMath>
                            </m:oMathPara>
                          </a14:m>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14:m>
                            <m:oMathPara xmlns:m="http://schemas.openxmlformats.org/officeDocument/2006/math">
                              <m:oMathParaPr>
                                <m:jc m:val="centerGroup"/>
                              </m:oMathParaPr>
                              <m:oMath xmlns:m="http://schemas.openxmlformats.org/officeDocument/2006/math">
                                <m:r>
                                  <a:rPr lang="en-US" sz="1200" b="0" i="1" kern="0">
                                    <a:effectLst/>
                                    <a:latin typeface="Cambria Math" panose="02040503050406030204" pitchFamily="18" charset="0"/>
                                  </a:rPr>
                                  <m:t>𝑙𝑛</m:t>
                                </m:r>
                                <m:f>
                                  <m:fPr>
                                    <m:ctrlPr>
                                      <a:rPr lang="zh-CN" sz="1200" b="0" i="1" kern="100">
                                        <a:effectLst/>
                                        <a:latin typeface="Cambria Math" panose="02040503050406030204" pitchFamily="18" charset="0"/>
                                      </a:rPr>
                                    </m:ctrlPr>
                                  </m:fPr>
                                  <m:num>
                                    <m:r>
                                      <a:rPr lang="en-US" sz="1200" b="0" i="1" kern="0">
                                        <a:effectLst/>
                                        <a:latin typeface="Cambria Math" panose="02040503050406030204" pitchFamily="18" charset="0"/>
                                      </a:rPr>
                                      <m:t>63</m:t>
                                    </m:r>
                                    <m:r>
                                      <a:rPr lang="en-US" sz="1200" b="0" kern="0">
                                        <a:effectLst/>
                                        <a:latin typeface="Cambria Math" panose="02040503050406030204" pitchFamily="18" charset="0"/>
                                      </a:rPr>
                                      <m:t>.</m:t>
                                    </m:r>
                                    <m:r>
                                      <a:rPr lang="en-US" sz="1200" b="0" i="1" kern="0">
                                        <a:effectLst/>
                                        <a:latin typeface="Cambria Math" panose="02040503050406030204" pitchFamily="18" charset="0"/>
                                      </a:rPr>
                                      <m:t>11</m:t>
                                    </m:r>
                                    <m:r>
                                      <a:rPr lang="en-US" sz="1200" b="0" kern="0">
                                        <a:effectLst/>
                                        <a:latin typeface="Cambria Math" panose="02040503050406030204" pitchFamily="18" charset="0"/>
                                      </a:rPr>
                                      <m:t>%</m:t>
                                    </m:r>
                                  </m:num>
                                  <m:den>
                                    <m:r>
                                      <a:rPr lang="en-US" sz="1200" b="0" i="1" kern="0">
                                        <a:effectLst/>
                                        <a:latin typeface="Cambria Math" panose="02040503050406030204" pitchFamily="18" charset="0"/>
                                      </a:rPr>
                                      <m:t>68</m:t>
                                    </m:r>
                                    <m:r>
                                      <a:rPr lang="en-US" sz="1200" b="0" kern="0">
                                        <a:effectLst/>
                                        <a:latin typeface="Cambria Math" panose="02040503050406030204" pitchFamily="18" charset="0"/>
                                      </a:rPr>
                                      <m:t>.</m:t>
                                    </m:r>
                                    <m:r>
                                      <a:rPr lang="en-US" sz="1200" b="0" i="1" kern="0">
                                        <a:effectLst/>
                                        <a:latin typeface="Cambria Math" panose="02040503050406030204" pitchFamily="18" charset="0"/>
                                      </a:rPr>
                                      <m:t>85</m:t>
                                    </m:r>
                                    <m:r>
                                      <a:rPr lang="en-US" sz="1200" b="0" kern="0">
                                        <a:effectLst/>
                                        <a:latin typeface="Cambria Math" panose="02040503050406030204" pitchFamily="18" charset="0"/>
                                      </a:rPr>
                                      <m:t>%</m:t>
                                    </m:r>
                                  </m:den>
                                </m:f>
                                <m:r>
                                  <a:rPr lang="en-US" sz="1200" b="0" kern="0">
                                    <a:effectLst/>
                                    <a:latin typeface="Cambria Math" panose="02040503050406030204" pitchFamily="18" charset="0"/>
                                  </a:rPr>
                                  <m:t>=−</m:t>
                                </m:r>
                                <m:r>
                                  <a:rPr lang="en-US" sz="1200" b="0" i="1" kern="0">
                                    <a:effectLst/>
                                    <a:latin typeface="Cambria Math" panose="02040503050406030204" pitchFamily="18" charset="0"/>
                                  </a:rPr>
                                  <m:t>0</m:t>
                                </m:r>
                                <m:r>
                                  <a:rPr lang="en-US" sz="1200" b="0" kern="0">
                                    <a:effectLst/>
                                    <a:latin typeface="Cambria Math" panose="02040503050406030204" pitchFamily="18" charset="0"/>
                                  </a:rPr>
                                  <m:t>.</m:t>
                                </m:r>
                                <m:r>
                                  <a:rPr lang="en-US" sz="1200" b="0" i="1" kern="0">
                                    <a:effectLst/>
                                    <a:latin typeface="Cambria Math" panose="02040503050406030204" pitchFamily="18" charset="0"/>
                                  </a:rPr>
                                  <m:t>0871</m:t>
                                </m:r>
                              </m:oMath>
                            </m:oMathPara>
                          </a14:m>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r>
                            <a:rPr lang="en-US" sz="1200" b="0" kern="0">
                              <a:effectLst/>
                            </a:rPr>
                            <a:t>-0.0871*(63.11%-68.85%)=0.0050</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extLst>
                      <a:ext uri="{0D108BD9-81ED-4DB2-BD59-A6C34878D82A}">
                        <a16:rowId xmlns:a16="http://schemas.microsoft.com/office/drawing/2014/main" val="4031900587"/>
                      </a:ext>
                    </a:extLst>
                  </a:tr>
                  <a:tr h="529132">
                    <a:tc gridSpan="5">
                      <a:txBody>
                        <a:bodyPr/>
                        <a:lstStyle/>
                        <a:p>
                          <a:pPr indent="0" algn="ctr" latinLnBrk="1">
                            <a:lnSpc>
                              <a:spcPct val="150000"/>
                            </a:lnSpc>
                            <a:spcAft>
                              <a:spcPts val="0"/>
                            </a:spcAft>
                          </a:pPr>
                          <a:r>
                            <a:rPr lang="en-US" sz="1200" b="0" kern="0">
                              <a:effectLst/>
                            </a:rPr>
                            <a:t> </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a:txBody>
                        <a:bodyPr/>
                        <a:lstStyle/>
                        <a:p>
                          <a:pPr indent="0" algn="ctr" latinLnBrk="1">
                            <a:lnSpc>
                              <a:spcPct val="150000"/>
                            </a:lnSpc>
                            <a:spcAft>
                              <a:spcPts val="0"/>
                            </a:spcAft>
                          </a:pPr>
                          <a:r>
                            <a:rPr lang="en-US" sz="1200" b="0" kern="0">
                              <a:effectLst/>
                            </a:rPr>
                            <a:t>IV</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r>
                            <a:rPr lang="en-US" sz="1200" b="0" kern="0" dirty="0">
                              <a:effectLst/>
                            </a:rPr>
                            <a:t>0.0097+0.0050=0.0147</a:t>
                          </a:r>
                          <a:endParaRPr lang="zh-CN" sz="1200" b="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extLst>
                      <a:ext uri="{0D108BD9-81ED-4DB2-BD59-A6C34878D82A}">
                        <a16:rowId xmlns:a16="http://schemas.microsoft.com/office/drawing/2014/main" val="985855470"/>
                      </a:ext>
                    </a:extLst>
                  </a:tr>
                </a:tbl>
              </a:graphicData>
            </a:graphic>
          </p:graphicFrame>
        </mc:Choice>
        <mc:Fallback xmlns="">
          <p:graphicFrame>
            <p:nvGraphicFramePr>
              <p:cNvPr id="2" name="表格 1"/>
              <p:cNvGraphicFramePr>
                <a:graphicFrameLocks noGrp="1"/>
              </p:cNvGraphicFramePr>
              <p:nvPr>
                <p:extLst>
                  <p:ext uri="{D42A27DB-BD31-4B8C-83A1-F6EECF244321}">
                    <p14:modId xmlns:p14="http://schemas.microsoft.com/office/powerpoint/2010/main" val="680914693"/>
                  </p:ext>
                </p:extLst>
              </p:nvPr>
            </p:nvGraphicFramePr>
            <p:xfrm>
              <a:off x="655632" y="1104568"/>
              <a:ext cx="8028891" cy="1915069"/>
            </p:xfrm>
            <a:graphic>
              <a:graphicData uri="http://schemas.openxmlformats.org/drawingml/2006/table">
                <a:tbl>
                  <a:tblPr firstRow="1" firstCol="1" bandRow="1">
                    <a:tableStyleId>{5C22544A-7EE6-4342-B048-85BDC9FD1C3A}</a:tableStyleId>
                  </a:tblPr>
                  <a:tblGrid>
                    <a:gridCol w="450218">
                      <a:extLst>
                        <a:ext uri="{9D8B030D-6E8A-4147-A177-3AD203B41FA5}">
                          <a16:colId xmlns:a16="http://schemas.microsoft.com/office/drawing/2014/main" val="3429194405"/>
                        </a:ext>
                      </a:extLst>
                    </a:gridCol>
                    <a:gridCol w="375182">
                      <a:extLst>
                        <a:ext uri="{9D8B030D-6E8A-4147-A177-3AD203B41FA5}">
                          <a16:colId xmlns:a16="http://schemas.microsoft.com/office/drawing/2014/main" val="871065333"/>
                        </a:ext>
                      </a:extLst>
                    </a:gridCol>
                    <a:gridCol w="375182">
                      <a:extLst>
                        <a:ext uri="{9D8B030D-6E8A-4147-A177-3AD203B41FA5}">
                          <a16:colId xmlns:a16="http://schemas.microsoft.com/office/drawing/2014/main" val="2757285268"/>
                        </a:ext>
                      </a:extLst>
                    </a:gridCol>
                    <a:gridCol w="1499718">
                      <a:extLst>
                        <a:ext uri="{9D8B030D-6E8A-4147-A177-3AD203B41FA5}">
                          <a16:colId xmlns:a16="http://schemas.microsoft.com/office/drawing/2014/main" val="3434037532"/>
                        </a:ext>
                      </a:extLst>
                    </a:gridCol>
                    <a:gridCol w="1368152">
                      <a:extLst>
                        <a:ext uri="{9D8B030D-6E8A-4147-A177-3AD203B41FA5}">
                          <a16:colId xmlns:a16="http://schemas.microsoft.com/office/drawing/2014/main" val="2688378356"/>
                        </a:ext>
                      </a:extLst>
                    </a:gridCol>
                    <a:gridCol w="1512168">
                      <a:extLst>
                        <a:ext uri="{9D8B030D-6E8A-4147-A177-3AD203B41FA5}">
                          <a16:colId xmlns:a16="http://schemas.microsoft.com/office/drawing/2014/main" val="287963439"/>
                        </a:ext>
                      </a:extLst>
                    </a:gridCol>
                    <a:gridCol w="2448271">
                      <a:extLst>
                        <a:ext uri="{9D8B030D-6E8A-4147-A177-3AD203B41FA5}">
                          <a16:colId xmlns:a16="http://schemas.microsoft.com/office/drawing/2014/main" val="4045829593"/>
                        </a:ext>
                      </a:extLst>
                    </a:gridCol>
                  </a:tblGrid>
                  <a:tr h="279548">
                    <a:tc>
                      <a:txBody>
                        <a:bodyPr/>
                        <a:lstStyle/>
                        <a:p>
                          <a:pPr indent="0" algn="ctr" latinLnBrk="1">
                            <a:lnSpc>
                              <a:spcPct val="150000"/>
                            </a:lnSpc>
                            <a:spcAft>
                              <a:spcPts val="0"/>
                            </a:spcAft>
                          </a:pPr>
                          <a:r>
                            <a:rPr lang="zh-CN" sz="1200" b="0" kern="0" dirty="0">
                              <a:effectLst/>
                            </a:rPr>
                            <a:t>性别</a:t>
                          </a:r>
                          <a:endParaRPr lang="zh-CN" sz="1200" b="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r>
                            <a:rPr lang="zh-CN" sz="1200" b="0" kern="0">
                              <a:effectLst/>
                            </a:rPr>
                            <a:t>正常</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r>
                            <a:rPr lang="zh-CN" sz="1200" b="0" kern="0">
                              <a:effectLst/>
                            </a:rPr>
                            <a:t>违约</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r>
                            <a:rPr lang="en-US" sz="1200" b="0" kern="0" dirty="0" err="1">
                              <a:effectLst/>
                            </a:rPr>
                            <a:t>pctlGood</a:t>
                          </a:r>
                          <a:endParaRPr lang="zh-CN" sz="1200" b="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r>
                            <a:rPr lang="en-US" sz="1200" b="0" kern="0">
                              <a:effectLst/>
                            </a:rPr>
                            <a:t>pctlBad</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r>
                            <a:rPr lang="en-US" sz="1200" b="0" kern="0">
                              <a:effectLst/>
                            </a:rPr>
                            <a:t>WoE</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r>
                            <a:rPr lang="en-US" sz="1200" b="0" kern="0">
                              <a:effectLst/>
                            </a:rPr>
                            <a:t>MIV</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extLst>
                      <a:ext uri="{0D108BD9-81ED-4DB2-BD59-A6C34878D82A}">
                        <a16:rowId xmlns:a16="http://schemas.microsoft.com/office/drawing/2014/main" val="3438282987"/>
                      </a:ext>
                    </a:extLst>
                  </a:tr>
                  <a:tr h="580291">
                    <a:tc>
                      <a:txBody>
                        <a:bodyPr/>
                        <a:lstStyle/>
                        <a:p>
                          <a:pPr indent="0" algn="ctr" latinLnBrk="1">
                            <a:lnSpc>
                              <a:spcPct val="150000"/>
                            </a:lnSpc>
                            <a:spcAft>
                              <a:spcPts val="0"/>
                            </a:spcAft>
                          </a:pPr>
                          <a:r>
                            <a:rPr lang="zh-CN" sz="1200" b="0" kern="0">
                              <a:effectLst/>
                            </a:rPr>
                            <a:t>女</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r>
                            <a:rPr lang="en-US" sz="1200" b="0" kern="0">
                              <a:effectLst/>
                            </a:rPr>
                            <a:t>325</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r>
                            <a:rPr lang="en-US" sz="1200" b="0" kern="0">
                              <a:effectLst/>
                            </a:rPr>
                            <a:t>19</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endParaRPr lang="zh-CN"/>
                        </a:p>
                      </a:txBody>
                      <a:tcPr marL="0" marR="0" marT="0" marB="0" anchor="ctr">
                        <a:blipFill>
                          <a:blip r:embed="rId3"/>
                          <a:stretch>
                            <a:fillRect l="-80488" t="-49474" r="-357317" b="-185263"/>
                          </a:stretch>
                        </a:blipFill>
                      </a:tcPr>
                    </a:tc>
                    <a:tc>
                      <a:txBody>
                        <a:bodyPr/>
                        <a:lstStyle/>
                        <a:p>
                          <a:endParaRPr lang="zh-CN"/>
                        </a:p>
                      </a:txBody>
                      <a:tcPr marL="0" marR="0" marT="0" marB="0" anchor="ctr">
                        <a:blipFill>
                          <a:blip r:embed="rId3"/>
                          <a:stretch>
                            <a:fillRect l="-197333" t="-49474" r="-290667" b="-185263"/>
                          </a:stretch>
                        </a:blipFill>
                      </a:tcPr>
                    </a:tc>
                    <a:tc>
                      <a:txBody>
                        <a:bodyPr/>
                        <a:lstStyle/>
                        <a:p>
                          <a:endParaRPr lang="zh-CN"/>
                        </a:p>
                      </a:txBody>
                      <a:tcPr marL="0" marR="0" marT="0" marB="0" anchor="ctr">
                        <a:blipFill>
                          <a:blip r:embed="rId3"/>
                          <a:stretch>
                            <a:fillRect l="-269758" t="-49474" r="-163710" b="-185263"/>
                          </a:stretch>
                        </a:blipFill>
                      </a:tcPr>
                    </a:tc>
                    <a:tc>
                      <a:txBody>
                        <a:bodyPr/>
                        <a:lstStyle/>
                        <a:p>
                          <a:pPr indent="0" algn="ctr" latinLnBrk="1">
                            <a:lnSpc>
                              <a:spcPct val="150000"/>
                            </a:lnSpc>
                            <a:spcAft>
                              <a:spcPts val="0"/>
                            </a:spcAft>
                          </a:pPr>
                          <a:r>
                            <a:rPr lang="en-US" sz="1200" b="0" kern="0">
                              <a:effectLst/>
                            </a:rPr>
                            <a:t>0.1692*(36.59%-31.15%)=0.0097</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extLst>
                      <a:ext uri="{0D108BD9-81ED-4DB2-BD59-A6C34878D82A}">
                        <a16:rowId xmlns:a16="http://schemas.microsoft.com/office/drawing/2014/main" val="1957329661"/>
                      </a:ext>
                    </a:extLst>
                  </a:tr>
                  <a:tr h="526098">
                    <a:tc>
                      <a:txBody>
                        <a:bodyPr/>
                        <a:lstStyle/>
                        <a:p>
                          <a:pPr indent="0" algn="ctr" latinLnBrk="1">
                            <a:lnSpc>
                              <a:spcPct val="150000"/>
                            </a:lnSpc>
                            <a:spcAft>
                              <a:spcPts val="0"/>
                            </a:spcAft>
                          </a:pPr>
                          <a:r>
                            <a:rPr lang="zh-CN" sz="1200" b="0" kern="0">
                              <a:effectLst/>
                            </a:rPr>
                            <a:t>男</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r>
                            <a:rPr lang="en-US" sz="1200" b="0" kern="0">
                              <a:effectLst/>
                            </a:rPr>
                            <a:t>556</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r>
                            <a:rPr lang="en-US" sz="1200" b="0" kern="0">
                              <a:effectLst/>
                            </a:rPr>
                            <a:t>42</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endParaRPr lang="zh-CN"/>
                        </a:p>
                      </a:txBody>
                      <a:tcPr marL="0" marR="0" marT="0" marB="0" anchor="ctr">
                        <a:blipFill>
                          <a:blip r:embed="rId3"/>
                          <a:stretch>
                            <a:fillRect l="-80488" t="-163218" r="-357317" b="-102299"/>
                          </a:stretch>
                        </a:blipFill>
                      </a:tcPr>
                    </a:tc>
                    <a:tc>
                      <a:txBody>
                        <a:bodyPr/>
                        <a:lstStyle/>
                        <a:p>
                          <a:endParaRPr lang="zh-CN"/>
                        </a:p>
                      </a:txBody>
                      <a:tcPr marL="0" marR="0" marT="0" marB="0" anchor="ctr">
                        <a:blipFill>
                          <a:blip r:embed="rId3"/>
                          <a:stretch>
                            <a:fillRect l="-197333" t="-163218" r="-290667" b="-102299"/>
                          </a:stretch>
                        </a:blipFill>
                      </a:tcPr>
                    </a:tc>
                    <a:tc>
                      <a:txBody>
                        <a:bodyPr/>
                        <a:lstStyle/>
                        <a:p>
                          <a:endParaRPr lang="zh-CN"/>
                        </a:p>
                      </a:txBody>
                      <a:tcPr marL="0" marR="0" marT="0" marB="0" anchor="ctr">
                        <a:blipFill>
                          <a:blip r:embed="rId3"/>
                          <a:stretch>
                            <a:fillRect l="-269758" t="-163218" r="-163710" b="-102299"/>
                          </a:stretch>
                        </a:blipFill>
                      </a:tcPr>
                    </a:tc>
                    <a:tc>
                      <a:txBody>
                        <a:bodyPr/>
                        <a:lstStyle/>
                        <a:p>
                          <a:pPr indent="0" algn="ctr" latinLnBrk="1">
                            <a:lnSpc>
                              <a:spcPct val="150000"/>
                            </a:lnSpc>
                            <a:spcAft>
                              <a:spcPts val="0"/>
                            </a:spcAft>
                          </a:pPr>
                          <a:r>
                            <a:rPr lang="en-US" sz="1200" b="0" kern="0">
                              <a:effectLst/>
                            </a:rPr>
                            <a:t>-0.0871*(63.11%-68.85%)=0.0050</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extLst>
                      <a:ext uri="{0D108BD9-81ED-4DB2-BD59-A6C34878D82A}">
                        <a16:rowId xmlns:a16="http://schemas.microsoft.com/office/drawing/2014/main" val="4031900587"/>
                      </a:ext>
                    </a:extLst>
                  </a:tr>
                  <a:tr h="529132">
                    <a:tc gridSpan="5">
                      <a:txBody>
                        <a:bodyPr/>
                        <a:lstStyle/>
                        <a:p>
                          <a:pPr indent="0" algn="ctr" latinLnBrk="1">
                            <a:lnSpc>
                              <a:spcPct val="150000"/>
                            </a:lnSpc>
                            <a:spcAft>
                              <a:spcPts val="0"/>
                            </a:spcAft>
                          </a:pPr>
                          <a:r>
                            <a:rPr lang="en-US" sz="1200" b="0" kern="0">
                              <a:effectLst/>
                            </a:rPr>
                            <a:t> </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a:txBody>
                        <a:bodyPr/>
                        <a:lstStyle/>
                        <a:p>
                          <a:pPr indent="0" algn="ctr" latinLnBrk="1">
                            <a:lnSpc>
                              <a:spcPct val="150000"/>
                            </a:lnSpc>
                            <a:spcAft>
                              <a:spcPts val="0"/>
                            </a:spcAft>
                          </a:pPr>
                          <a:r>
                            <a:rPr lang="en-US" sz="1200" b="0" kern="0">
                              <a:effectLst/>
                            </a:rPr>
                            <a:t>IV</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r>
                            <a:rPr lang="en-US" sz="1200" b="0" kern="0" dirty="0">
                              <a:effectLst/>
                            </a:rPr>
                            <a:t>0.0097+0.0050=0.0147</a:t>
                          </a:r>
                          <a:endParaRPr lang="zh-CN" sz="1200" b="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extLst>
                      <a:ext uri="{0D108BD9-81ED-4DB2-BD59-A6C34878D82A}">
                        <a16:rowId xmlns:a16="http://schemas.microsoft.com/office/drawing/2014/main" val="985855470"/>
                      </a:ext>
                    </a:extLst>
                  </a:tr>
                </a:tbl>
              </a:graphicData>
            </a:graphic>
          </p:graphicFrame>
        </mc:Fallback>
      </mc:AlternateContent>
      <p:sp>
        <p:nvSpPr>
          <p:cNvPr id="4" name="文本框 3">
            <a:extLst>
              <a:ext uri="{FF2B5EF4-FFF2-40B4-BE49-F238E27FC236}">
                <a16:creationId xmlns:a16="http://schemas.microsoft.com/office/drawing/2014/main" id="{88927026-B568-44E7-92AD-98633F6E0051}"/>
              </a:ext>
            </a:extLst>
          </p:cNvPr>
          <p:cNvSpPr txBox="1"/>
          <p:nvPr/>
        </p:nvSpPr>
        <p:spPr>
          <a:xfrm>
            <a:off x="441103" y="3082985"/>
            <a:ext cx="8352928" cy="2062103"/>
          </a:xfrm>
          <a:prstGeom prst="rect">
            <a:avLst/>
          </a:prstGeom>
          <a:noFill/>
        </p:spPr>
        <p:txBody>
          <a:bodyPr wrap="square" rtlCol="0" anchor="t">
            <a:spAutoFit/>
          </a:bodyPr>
          <a:lstStyle/>
          <a:p>
            <a:pPr marL="285750" indent="-285750" latinLnBrk="1">
              <a:buSzPct val="75000"/>
              <a:buFont typeface="Wingdings" panose="05000000000000000000" pitchFamily="2" charset="2"/>
              <a:buChar char="l"/>
            </a:pPr>
            <a:r>
              <a:rPr lang="zh-CN" altLang="zh-CN" sz="1600" dirty="0"/>
              <a:t>表格的后</a:t>
            </a:r>
            <a:r>
              <a:rPr lang="en-US" altLang="zh-CN" sz="1600" dirty="0"/>
              <a:t>4</a:t>
            </a:r>
            <a:r>
              <a:rPr lang="zh-CN" altLang="zh-CN" sz="1600" dirty="0"/>
              <a:t>列是计算“性别”属性信息值的过程。</a:t>
            </a:r>
            <a:r>
              <a:rPr lang="en-US" altLang="zh-CN" sz="1600" dirty="0"/>
              <a:t>IV=0.0147</a:t>
            </a:r>
            <a:r>
              <a:rPr lang="zh-CN" altLang="zh-CN" sz="1600" dirty="0"/>
              <a:t>，说明该属性对于正常</a:t>
            </a:r>
            <a:r>
              <a:rPr lang="en-US" altLang="zh-CN" sz="1600" dirty="0"/>
              <a:t>/</a:t>
            </a:r>
            <a:r>
              <a:rPr lang="zh-CN" altLang="zh-CN" sz="1600" dirty="0"/>
              <a:t>违约这一目标变量的信息贡献极弱。</a:t>
            </a:r>
            <a:endParaRPr lang="en-US" altLang="zh-CN" sz="1600" dirty="0"/>
          </a:p>
          <a:p>
            <a:pPr marL="285750" indent="-285750" latinLnBrk="1">
              <a:buSzPct val="75000"/>
              <a:buFont typeface="Wingdings" panose="05000000000000000000" pitchFamily="2" charset="2"/>
              <a:buChar char="l"/>
            </a:pPr>
            <a:endParaRPr lang="en-US" altLang="zh-CN" sz="1600" dirty="0"/>
          </a:p>
          <a:p>
            <a:pPr marL="285750" indent="-285750" latinLnBrk="1">
              <a:buSzPct val="75000"/>
              <a:buFont typeface="Wingdings" panose="05000000000000000000" pitchFamily="2" charset="2"/>
              <a:buChar char="l"/>
            </a:pPr>
            <a:r>
              <a:rPr lang="zh-CN" altLang="zh-CN" sz="1600" dirty="0"/>
              <a:t>在这个数据集里，正常的客户群体中女性与男性的比例，违约的客户群体中女性与男性的比例，和整体样本中女性与男性的比例几乎一致。</a:t>
            </a:r>
            <a:endParaRPr lang="en-US" altLang="zh-CN" sz="1600" dirty="0"/>
          </a:p>
          <a:p>
            <a:pPr marL="285750" indent="-285750" latinLnBrk="1">
              <a:buSzPct val="75000"/>
              <a:buFont typeface="Wingdings" panose="05000000000000000000" pitchFamily="2" charset="2"/>
              <a:buChar char="l"/>
            </a:pPr>
            <a:endParaRPr lang="en-US" altLang="zh-CN" sz="1600" dirty="0"/>
          </a:p>
          <a:p>
            <a:pPr marL="285750" indent="-285750" latinLnBrk="1">
              <a:buSzPct val="75000"/>
              <a:buFont typeface="Wingdings" panose="05000000000000000000" pitchFamily="2" charset="2"/>
              <a:buChar char="l"/>
            </a:pPr>
            <a:r>
              <a:rPr lang="zh-CN" altLang="zh-CN" sz="1600" dirty="0"/>
              <a:t>直观地讲，性别这个属性对正常</a:t>
            </a:r>
            <a:r>
              <a:rPr lang="en-US" altLang="zh-CN" sz="1600" dirty="0"/>
              <a:t>/</a:t>
            </a:r>
            <a:r>
              <a:rPr lang="zh-CN" altLang="zh-CN" sz="1600" dirty="0"/>
              <a:t>违约这个结果没有提供多少有价值的信息。因此在后续的分析里，为了提高效率，降低复杂度，这类属性可以舍去，不参加后续的模型训练。</a:t>
            </a:r>
          </a:p>
        </p:txBody>
      </p:sp>
    </p:spTree>
    <p:extLst>
      <p:ext uri="{BB962C8B-B14F-4D97-AF65-F5344CB8AC3E}">
        <p14:creationId xmlns:p14="http://schemas.microsoft.com/office/powerpoint/2010/main" val="295031856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文本框 2"/>
              <p:cNvSpPr txBox="1"/>
              <p:nvPr/>
            </p:nvSpPr>
            <p:spPr>
              <a:xfrm>
                <a:off x="324322" y="804282"/>
                <a:ext cx="8352928" cy="4008598"/>
              </a:xfrm>
              <a:prstGeom prst="rect">
                <a:avLst/>
              </a:prstGeom>
              <a:noFill/>
            </p:spPr>
            <p:txBody>
              <a:bodyPr wrap="square" rtlCol="0" anchor="t">
                <a:spAutoFit/>
              </a:bodyPr>
              <a:lstStyle/>
              <a:p>
                <a:pPr>
                  <a:spcBef>
                    <a:spcPts val="600"/>
                  </a:spcBef>
                  <a:buSzPct val="75000"/>
                </a:pPr>
                <a:r>
                  <a:rPr lang="en-US" altLang="zh-CN" sz="2000" b="1" dirty="0"/>
                  <a:t>(</a:t>
                </a:r>
                <a:r>
                  <a:rPr lang="zh-CN" altLang="en-US" sz="2000" b="1" dirty="0"/>
                  <a:t>三）</a:t>
                </a:r>
                <a:r>
                  <a:rPr lang="zh-CN" altLang="zh-CN" sz="2000" b="1" dirty="0"/>
                  <a:t>离散分类标签与连续评分结果的转换</a:t>
                </a:r>
                <a:endParaRPr lang="en-US" altLang="zh-CN" sz="2000" b="1" dirty="0"/>
              </a:p>
              <a:p>
                <a:pPr>
                  <a:spcBef>
                    <a:spcPts val="600"/>
                  </a:spcBef>
                  <a:buSzPct val="75000"/>
                </a:pPr>
                <a:endParaRPr lang="en-US" altLang="zh-CN" dirty="0"/>
              </a:p>
              <a:p>
                <a:pPr marL="285750" indent="-285750" latinLnBrk="1">
                  <a:buSzPct val="75000"/>
                  <a:buFont typeface="Wingdings" panose="05000000000000000000" pitchFamily="2" charset="2"/>
                  <a:buChar char="l"/>
                </a:pPr>
                <a:r>
                  <a:rPr lang="zh-CN" altLang="zh-CN" dirty="0"/>
                  <a:t>对于信用评分的业务，是要对客户的各项属性经过数值化处理以后，得到一个取值在一定范围的连续的量化结果。但是训练数据集中，只有违约</a:t>
                </a:r>
                <a:r>
                  <a:rPr lang="en-US" altLang="zh-CN" dirty="0"/>
                  <a:t>/</a:t>
                </a:r>
                <a:r>
                  <a:rPr lang="zh-CN" altLang="zh-CN" dirty="0"/>
                  <a:t>正常与否这样的离散标签。评分模型的任务，是从分类数据中学习到一个回归方程。</a:t>
                </a:r>
                <a:endParaRPr lang="en-US" altLang="zh-CN" dirty="0"/>
              </a:p>
              <a:p>
                <a:pPr marL="285750" indent="-285750" latinLnBrk="1">
                  <a:buSzPct val="75000"/>
                  <a:buFont typeface="Wingdings" panose="05000000000000000000" pitchFamily="2" charset="2"/>
                  <a:buChar char="l"/>
                </a:pPr>
                <a:endParaRPr lang="en-US" altLang="zh-CN" dirty="0"/>
              </a:p>
              <a:p>
                <a:pPr marL="285750" indent="-285750" latinLnBrk="1">
                  <a:buSzPct val="75000"/>
                  <a:buFont typeface="Wingdings" panose="05000000000000000000" pitchFamily="2" charset="2"/>
                  <a:buChar char="l"/>
                </a:pPr>
                <a:r>
                  <a:rPr lang="zh-CN" altLang="zh-CN" dirty="0"/>
                  <a:t>回顾“逻辑回归”章节的内容，</a:t>
                </a:r>
                <a:r>
                  <a:rPr lang="en-US" altLang="zh-CN" dirty="0"/>
                  <a:t>LR</a:t>
                </a:r>
                <a:r>
                  <a:rPr lang="zh-CN" altLang="zh-CN" dirty="0"/>
                  <a:t>模型通过</a:t>
                </a:r>
                <a:r>
                  <a:rPr lang="en-US" altLang="zh-CN" dirty="0"/>
                  <a:t>Sigmoid</a:t>
                </a:r>
                <a:r>
                  <a:rPr lang="zh-CN" altLang="zh-CN" dirty="0"/>
                  <a:t>函数和阈值设定，将</a:t>
                </a:r>
                <a14:m>
                  <m:oMath xmlns:m="http://schemas.openxmlformats.org/officeDocument/2006/math">
                    <m:f>
                      <m:fPr>
                        <m:ctrlPr>
                          <a:rPr lang="zh-CN" altLang="zh-CN" i="1">
                            <a:latin typeface="Cambria Math" panose="02040503050406030204" pitchFamily="18" charset="0"/>
                          </a:rPr>
                        </m:ctrlPr>
                      </m:fPr>
                      <m:num>
                        <m:r>
                          <a:rPr lang="en-US" altLang="zh-CN" i="1">
                            <a:latin typeface="Cambria Math" panose="02040503050406030204" pitchFamily="18" charset="0"/>
                          </a:rPr>
                          <m:t>1</m:t>
                        </m:r>
                      </m:num>
                      <m:den>
                        <m:r>
                          <a:rPr lang="en-US" altLang="zh-CN" i="1">
                            <a:latin typeface="Cambria Math" panose="02040503050406030204" pitchFamily="18" charset="0"/>
                          </a:rPr>
                          <m:t>1+</m:t>
                        </m:r>
                        <m:sSup>
                          <m:sSupPr>
                            <m:ctrlPr>
                              <a:rPr lang="zh-CN" altLang="zh-CN" i="1">
                                <a:latin typeface="Cambria Math" panose="02040503050406030204" pitchFamily="18" charset="0"/>
                              </a:rPr>
                            </m:ctrlPr>
                          </m:sSupPr>
                          <m:e>
                            <m:r>
                              <a:rPr lang="en-US" altLang="zh-CN" i="1">
                                <a:latin typeface="Cambria Math" panose="02040503050406030204" pitchFamily="18" charset="0"/>
                              </a:rPr>
                              <m:t>𝑒</m:t>
                            </m:r>
                          </m:e>
                          <m:sup>
                            <m:r>
                              <a:rPr lang="en-US" altLang="zh-CN" i="1">
                                <a:latin typeface="Cambria Math" panose="02040503050406030204" pitchFamily="18" charset="0"/>
                              </a:rPr>
                              <m:t>−(</m:t>
                            </m:r>
                            <m:sSub>
                              <m:sSubPr>
                                <m:ctrlPr>
                                  <a:rPr lang="zh-CN" altLang="zh-CN" i="1">
                                    <a:latin typeface="Cambria Math" panose="02040503050406030204" pitchFamily="18" charset="0"/>
                                  </a:rPr>
                                </m:ctrlPr>
                              </m:sSubPr>
                              <m:e>
                                <m:r>
                                  <a:rPr lang="en-US" altLang="zh-CN" i="1">
                                    <a:latin typeface="Cambria Math" panose="02040503050406030204" pitchFamily="18" charset="0"/>
                                  </a:rPr>
                                  <m:t>𝛼</m:t>
                                </m:r>
                              </m:e>
                              <m:sub>
                                <m:r>
                                  <a:rPr lang="en-US" altLang="zh-CN" i="1">
                                    <a:latin typeface="Cambria Math" panose="02040503050406030204" pitchFamily="18" charset="0"/>
                                  </a:rPr>
                                  <m:t>1</m:t>
                                </m:r>
                              </m:sub>
                            </m:sSub>
                            <m:sSub>
                              <m:sSubPr>
                                <m:ctrlPr>
                                  <a:rPr lang="zh-CN"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1</m:t>
                                </m:r>
                              </m:sub>
                            </m:sSub>
                            <m:r>
                              <a:rPr lang="en-US" altLang="zh-CN" i="1">
                                <a:latin typeface="Cambria Math" panose="02040503050406030204" pitchFamily="18" charset="0"/>
                              </a:rPr>
                              <m:t>+</m:t>
                            </m:r>
                            <m:sSub>
                              <m:sSubPr>
                                <m:ctrlPr>
                                  <a:rPr lang="zh-CN" altLang="zh-CN" i="1">
                                    <a:latin typeface="Cambria Math" panose="02040503050406030204" pitchFamily="18" charset="0"/>
                                  </a:rPr>
                                </m:ctrlPr>
                              </m:sSubPr>
                              <m:e>
                                <m:r>
                                  <a:rPr lang="en-US" altLang="zh-CN" i="1">
                                    <a:latin typeface="Cambria Math" panose="02040503050406030204" pitchFamily="18" charset="0"/>
                                  </a:rPr>
                                  <m:t>𝛼</m:t>
                                </m:r>
                              </m:e>
                              <m:sub>
                                <m:r>
                                  <a:rPr lang="en-US" altLang="zh-CN" i="1">
                                    <a:latin typeface="Cambria Math" panose="02040503050406030204" pitchFamily="18" charset="0"/>
                                  </a:rPr>
                                  <m:t>2</m:t>
                                </m:r>
                              </m:sub>
                            </m:sSub>
                            <m:sSub>
                              <m:sSubPr>
                                <m:ctrlPr>
                                  <a:rPr lang="zh-CN"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2</m:t>
                                </m:r>
                              </m:sub>
                            </m:sSub>
                            <m:r>
                              <a:rPr lang="en-US" altLang="zh-CN" i="1">
                                <a:latin typeface="Cambria Math" panose="02040503050406030204" pitchFamily="18" charset="0"/>
                              </a:rPr>
                              <m:t>+…+</m:t>
                            </m:r>
                            <m:sSub>
                              <m:sSubPr>
                                <m:ctrlPr>
                                  <a:rPr lang="zh-CN" altLang="zh-CN" i="1">
                                    <a:latin typeface="Cambria Math" panose="02040503050406030204" pitchFamily="18" charset="0"/>
                                  </a:rPr>
                                </m:ctrlPr>
                              </m:sSubPr>
                              <m:e>
                                <m:r>
                                  <a:rPr lang="en-US" altLang="zh-CN" i="1">
                                    <a:latin typeface="Cambria Math" panose="02040503050406030204" pitchFamily="18" charset="0"/>
                                  </a:rPr>
                                  <m:t>𝛼</m:t>
                                </m:r>
                              </m:e>
                              <m:sub>
                                <m:r>
                                  <a:rPr lang="en-US" altLang="zh-CN" i="1">
                                    <a:latin typeface="Cambria Math" panose="02040503050406030204" pitchFamily="18" charset="0"/>
                                  </a:rPr>
                                  <m:t>𝑙</m:t>
                                </m:r>
                              </m:sub>
                            </m:sSub>
                            <m:sSub>
                              <m:sSubPr>
                                <m:ctrlPr>
                                  <a:rPr lang="zh-CN"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𝑙</m:t>
                                </m:r>
                              </m:sub>
                            </m:sSub>
                            <m:r>
                              <a:rPr lang="en-US" altLang="zh-CN" i="1">
                                <a:latin typeface="Cambria Math" panose="02040503050406030204" pitchFamily="18" charset="0"/>
                              </a:rPr>
                              <m:t>+</m:t>
                            </m:r>
                            <m:r>
                              <a:rPr lang="en-US" altLang="zh-CN" i="1">
                                <a:latin typeface="Cambria Math" panose="02040503050406030204" pitchFamily="18" charset="0"/>
                              </a:rPr>
                              <m:t>𝛽</m:t>
                            </m:r>
                            <m:r>
                              <a:rPr lang="en-US" altLang="zh-CN" i="1">
                                <a:latin typeface="Cambria Math" panose="02040503050406030204" pitchFamily="18" charset="0"/>
                              </a:rPr>
                              <m:t>)</m:t>
                            </m:r>
                          </m:sup>
                        </m:sSup>
                      </m:den>
                    </m:f>
                  </m:oMath>
                </a14:m>
                <a:r>
                  <a:rPr lang="zh-CN" altLang="zh-CN" dirty="0"/>
                  <a:t>的连续值结果与阈值大小对比的结果转化为离散的分类标签。</a:t>
                </a:r>
                <a14:m>
                  <m:oMath xmlns:m="http://schemas.openxmlformats.org/officeDocument/2006/math">
                    <m:sSub>
                      <m:sSubPr>
                        <m:ctrlPr>
                          <a:rPr lang="zh-CN" altLang="zh-CN" i="1">
                            <a:latin typeface="Cambria Math" panose="02040503050406030204" pitchFamily="18" charset="0"/>
                          </a:rPr>
                        </m:ctrlPr>
                      </m:sSubPr>
                      <m:e>
                        <m:r>
                          <a:rPr lang="en-US" altLang="zh-CN" i="1">
                            <a:latin typeface="Cambria Math" panose="02040503050406030204" pitchFamily="18" charset="0"/>
                          </a:rPr>
                          <m:t>𝛼</m:t>
                        </m:r>
                      </m:e>
                      <m:sub>
                        <m:r>
                          <a:rPr lang="en-US" altLang="zh-CN" i="1">
                            <a:latin typeface="Cambria Math" panose="02040503050406030204" pitchFamily="18" charset="0"/>
                          </a:rPr>
                          <m:t>1</m:t>
                        </m:r>
                      </m:sub>
                    </m:sSub>
                    <m:sSub>
                      <m:sSubPr>
                        <m:ctrlPr>
                          <a:rPr lang="zh-CN"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1</m:t>
                        </m:r>
                      </m:sub>
                    </m:sSub>
                    <m:r>
                      <a:rPr lang="en-US" altLang="zh-CN" i="1">
                        <a:latin typeface="Cambria Math" panose="02040503050406030204" pitchFamily="18" charset="0"/>
                      </a:rPr>
                      <m:t>+</m:t>
                    </m:r>
                    <m:sSub>
                      <m:sSubPr>
                        <m:ctrlPr>
                          <a:rPr lang="zh-CN" altLang="zh-CN" i="1">
                            <a:latin typeface="Cambria Math" panose="02040503050406030204" pitchFamily="18" charset="0"/>
                          </a:rPr>
                        </m:ctrlPr>
                      </m:sSubPr>
                      <m:e>
                        <m:r>
                          <a:rPr lang="en-US" altLang="zh-CN" i="1">
                            <a:latin typeface="Cambria Math" panose="02040503050406030204" pitchFamily="18" charset="0"/>
                          </a:rPr>
                          <m:t>𝛼</m:t>
                        </m:r>
                      </m:e>
                      <m:sub>
                        <m:r>
                          <a:rPr lang="en-US" altLang="zh-CN" i="1">
                            <a:latin typeface="Cambria Math" panose="02040503050406030204" pitchFamily="18" charset="0"/>
                          </a:rPr>
                          <m:t>2</m:t>
                        </m:r>
                      </m:sub>
                    </m:sSub>
                    <m:sSub>
                      <m:sSubPr>
                        <m:ctrlPr>
                          <a:rPr lang="zh-CN"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2</m:t>
                        </m:r>
                      </m:sub>
                    </m:sSub>
                    <m:r>
                      <a:rPr lang="en-US" altLang="zh-CN" i="1">
                        <a:latin typeface="Cambria Math" panose="02040503050406030204" pitchFamily="18" charset="0"/>
                      </a:rPr>
                      <m:t>+…+</m:t>
                    </m:r>
                    <m:sSub>
                      <m:sSubPr>
                        <m:ctrlPr>
                          <a:rPr lang="zh-CN" altLang="zh-CN" i="1">
                            <a:latin typeface="Cambria Math" panose="02040503050406030204" pitchFamily="18" charset="0"/>
                          </a:rPr>
                        </m:ctrlPr>
                      </m:sSubPr>
                      <m:e>
                        <m:r>
                          <a:rPr lang="en-US" altLang="zh-CN" i="1">
                            <a:latin typeface="Cambria Math" panose="02040503050406030204" pitchFamily="18" charset="0"/>
                          </a:rPr>
                          <m:t>𝛼</m:t>
                        </m:r>
                      </m:e>
                      <m:sub>
                        <m:r>
                          <a:rPr lang="en-US" altLang="zh-CN" i="1">
                            <a:latin typeface="Cambria Math" panose="02040503050406030204" pitchFamily="18" charset="0"/>
                          </a:rPr>
                          <m:t>𝑙</m:t>
                        </m:r>
                      </m:sub>
                    </m:sSub>
                    <m:sSub>
                      <m:sSubPr>
                        <m:ctrlPr>
                          <a:rPr lang="zh-CN"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𝑙</m:t>
                        </m:r>
                      </m:sub>
                    </m:sSub>
                    <m:r>
                      <a:rPr lang="en-US" altLang="zh-CN" i="1">
                        <a:latin typeface="Cambria Math" panose="02040503050406030204" pitchFamily="18" charset="0"/>
                      </a:rPr>
                      <m:t>+</m:t>
                    </m:r>
                    <m:r>
                      <a:rPr lang="en-US" altLang="zh-CN" i="1">
                        <a:latin typeface="Cambria Math" panose="02040503050406030204" pitchFamily="18" charset="0"/>
                      </a:rPr>
                      <m:t>𝛽</m:t>
                    </m:r>
                  </m:oMath>
                </a14:m>
                <a:r>
                  <a:rPr lang="zh-CN" altLang="zh-CN" dirty="0"/>
                  <a:t>本身就是一个连续的回归方程。</a:t>
                </a:r>
                <a:endParaRPr lang="en-US" altLang="zh-CN" dirty="0"/>
              </a:p>
              <a:p>
                <a:pPr marL="285750" indent="-285750" latinLnBrk="1">
                  <a:buSzPct val="75000"/>
                  <a:buFont typeface="Wingdings" panose="05000000000000000000" pitchFamily="2" charset="2"/>
                  <a:buChar char="l"/>
                </a:pPr>
                <a:endParaRPr lang="en-US" altLang="zh-CN" dirty="0"/>
              </a:p>
              <a:p>
                <a:pPr marL="285750" indent="-285750" latinLnBrk="1">
                  <a:buSzPct val="75000"/>
                  <a:buFont typeface="Wingdings" panose="05000000000000000000" pitchFamily="2" charset="2"/>
                  <a:buChar char="l"/>
                </a:pPr>
                <a:r>
                  <a:rPr lang="zh-CN" altLang="zh-CN" dirty="0"/>
                  <a:t>以此为基础，按照一定的规则，调整缩放系数（调整</a:t>
                </a:r>
                <a14:m>
                  <m:oMath xmlns:m="http://schemas.openxmlformats.org/officeDocument/2006/math">
                    <m:r>
                      <m:rPr>
                        <m:sty m:val="p"/>
                      </m:rPr>
                      <a:rPr lang="en-US" altLang="zh-CN">
                        <a:latin typeface="Cambria Math" panose="02040503050406030204" pitchFamily="18" charset="0"/>
                      </a:rPr>
                      <m:t>α</m:t>
                    </m:r>
                  </m:oMath>
                </a14:m>
                <a:r>
                  <a:rPr lang="zh-CN" altLang="zh-CN" dirty="0"/>
                  <a:t>）和偏移量（调整</a:t>
                </a:r>
                <a14:m>
                  <m:oMath xmlns:m="http://schemas.openxmlformats.org/officeDocument/2006/math">
                    <m:r>
                      <m:rPr>
                        <m:sty m:val="p"/>
                      </m:rPr>
                      <a:rPr lang="en-US" altLang="zh-CN">
                        <a:latin typeface="Cambria Math" panose="02040503050406030204" pitchFamily="18" charset="0"/>
                      </a:rPr>
                      <m:t>β</m:t>
                    </m:r>
                  </m:oMath>
                </a14:m>
                <a:r>
                  <a:rPr lang="zh-CN" altLang="zh-CN" dirty="0"/>
                  <a:t>），就可以得到用于计算信用分数的表达式。</a:t>
                </a:r>
              </a:p>
              <a:p>
                <a:pPr marL="342900" indent="-342900">
                  <a:spcBef>
                    <a:spcPts val="600"/>
                  </a:spcBef>
                  <a:buSzPct val="75000"/>
                  <a:buFont typeface="Wingdings" panose="05000000000000000000" pitchFamily="2" charset="2"/>
                  <a:buChar char="l"/>
                </a:pPr>
                <a:endParaRPr lang="zh-CN" altLang="en-US" sz="2000" dirty="0"/>
              </a:p>
            </p:txBody>
          </p:sp>
        </mc:Choice>
        <mc:Fallback xmlns="">
          <p:sp>
            <p:nvSpPr>
              <p:cNvPr id="3" name="文本框 2"/>
              <p:cNvSpPr txBox="1">
                <a:spLocks noRot="1" noChangeAspect="1" noMove="1" noResize="1" noEditPoints="1" noAdjustHandles="1" noChangeArrowheads="1" noChangeShapeType="1" noTextEdit="1"/>
              </p:cNvSpPr>
              <p:nvPr/>
            </p:nvSpPr>
            <p:spPr>
              <a:xfrm>
                <a:off x="324322" y="804282"/>
                <a:ext cx="8352928" cy="4008598"/>
              </a:xfrm>
              <a:prstGeom prst="rect">
                <a:avLst/>
              </a:prstGeom>
              <a:blipFill>
                <a:blip r:embed="rId3"/>
                <a:stretch>
                  <a:fillRect l="-730" t="-1368" r="-657"/>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40197668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1906727" y="1852083"/>
            <a:ext cx="3991621" cy="2016605"/>
            <a:chOff x="1548458" y="1735524"/>
            <a:chExt cx="3991621" cy="2016605"/>
          </a:xfrm>
        </p:grpSpPr>
        <p:sp>
          <p:nvSpPr>
            <p:cNvPr id="6" name="矩形 5"/>
            <p:cNvSpPr/>
            <p:nvPr/>
          </p:nvSpPr>
          <p:spPr>
            <a:xfrm rot="1400643">
              <a:off x="2134121" y="2428055"/>
              <a:ext cx="3405958" cy="1324074"/>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 name="组合 2"/>
            <p:cNvGrpSpPr/>
            <p:nvPr/>
          </p:nvGrpSpPr>
          <p:grpSpPr>
            <a:xfrm>
              <a:off x="1548458" y="1735524"/>
              <a:ext cx="1309988" cy="1309988"/>
              <a:chOff x="1174574" y="1234009"/>
              <a:chExt cx="2239520" cy="2239520"/>
            </a:xfrm>
          </p:grpSpPr>
          <p:sp>
            <p:nvSpPr>
              <p:cNvPr id="7" name="椭圆 6"/>
              <p:cNvSpPr/>
              <p:nvPr/>
            </p:nvSpPr>
            <p:spPr>
              <a:xfrm>
                <a:off x="1174574" y="1234009"/>
                <a:ext cx="2239520" cy="223952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8"/>
              <p:cNvSpPr txBox="1"/>
              <p:nvPr/>
            </p:nvSpPr>
            <p:spPr>
              <a:xfrm>
                <a:off x="1723249" y="1906094"/>
                <a:ext cx="1029774" cy="895350"/>
              </a:xfrm>
              <a:prstGeom prst="rect">
                <a:avLst/>
              </a:prstGeom>
              <a:noFill/>
              <a:ln w="117475">
                <a:noFill/>
              </a:ln>
              <a:effectLst/>
            </p:spPr>
            <p:txBody>
              <a:bodyPr wrap="none" rtlCol="0">
                <a:prstTxWarp prst="textPlain">
                  <a:avLst/>
                </a:prstTxWarp>
                <a:spAutoFit/>
              </a:bodyPr>
              <a:lstStyle/>
              <a:p>
                <a:pPr algn="ctr"/>
                <a:r>
                  <a:rPr lang="en-US" altLang="zh-CN" spc="100" dirty="0">
                    <a:solidFill>
                      <a:schemeClr val="bg1"/>
                    </a:solidFill>
                    <a:effectLst>
                      <a:outerShdw blurRad="38100" dist="38100" dir="2700000" algn="tl">
                        <a:srgbClr val="000000">
                          <a:alpha val="43137"/>
                        </a:srgbClr>
                      </a:outerShdw>
                    </a:effectLst>
                    <a:latin typeface="Impact" panose="020B0806030902050204" pitchFamily="34" charset="0"/>
                    <a:cs typeface="Arial" panose="020B0604020202020204" pitchFamily="34" charset="0"/>
                  </a:rPr>
                  <a:t>02</a:t>
                </a:r>
                <a:endParaRPr lang="zh-CN" altLang="en-US" spc="100" dirty="0">
                  <a:solidFill>
                    <a:schemeClr val="bg1"/>
                  </a:solidFill>
                  <a:effectLst>
                    <a:outerShdw blurRad="38100" dist="38100" dir="2700000" algn="tl">
                      <a:srgbClr val="000000">
                        <a:alpha val="43137"/>
                      </a:srgbClr>
                    </a:outerShdw>
                  </a:effectLst>
                  <a:latin typeface="Impact" panose="020B0806030902050204" pitchFamily="34" charset="0"/>
                  <a:cs typeface="Arial" panose="020B0604020202020204" pitchFamily="34" charset="0"/>
                </a:endParaRPr>
              </a:p>
            </p:txBody>
          </p:sp>
        </p:grpSp>
      </p:grpSp>
      <p:sp>
        <p:nvSpPr>
          <p:cNvPr id="2" name="文本框 1"/>
          <p:cNvSpPr txBox="1"/>
          <p:nvPr/>
        </p:nvSpPr>
        <p:spPr>
          <a:xfrm>
            <a:off x="2700586" y="2084337"/>
            <a:ext cx="5040560" cy="707886"/>
          </a:xfrm>
          <a:prstGeom prst="rect">
            <a:avLst/>
          </a:prstGeom>
          <a:noFill/>
        </p:spPr>
        <p:txBody>
          <a:bodyPr wrap="square" rtlCol="0">
            <a:spAutoFit/>
          </a:bodyPr>
          <a:lstStyle/>
          <a:p>
            <a:pPr algn="ctr"/>
            <a:r>
              <a:rPr lang="zh-CN" altLang="en-US" sz="4000" b="1" spc="300" dirty="0">
                <a:solidFill>
                  <a:schemeClr val="accent1"/>
                </a:solidFill>
                <a:latin typeface="黑体" panose="02010609060101010101" charset="-122"/>
                <a:ea typeface="黑体" panose="02010609060101010101" charset="-122"/>
              </a:rPr>
              <a:t>数据概况</a:t>
            </a:r>
          </a:p>
        </p:txBody>
      </p:sp>
    </p:spTree>
    <p:extLst>
      <p:ext uri="{BB962C8B-B14F-4D97-AF65-F5344CB8AC3E}">
        <p14:creationId xmlns:p14="http://schemas.microsoft.com/office/powerpoint/2010/main" val="368620266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rot="1057730">
            <a:off x="3685734" y="2723693"/>
            <a:ext cx="6185420" cy="212964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文本框 15"/>
          <p:cNvSpPr txBox="1"/>
          <p:nvPr/>
        </p:nvSpPr>
        <p:spPr>
          <a:xfrm>
            <a:off x="324322" y="772344"/>
            <a:ext cx="8640960" cy="1231106"/>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本案例数据来源于</a:t>
            </a:r>
            <a:r>
              <a:rPr lang="en-US" altLang="zh-CN" sz="2000" dirty="0" err="1"/>
              <a:t>Kaggle</a:t>
            </a:r>
            <a:r>
              <a:rPr lang="zh-CN" altLang="en-US" sz="2000" dirty="0"/>
              <a:t>的</a:t>
            </a:r>
            <a:r>
              <a:rPr lang="en-US" altLang="zh-CN" sz="2000" dirty="0"/>
              <a:t>Give Me Some Credit</a:t>
            </a:r>
            <a:r>
              <a:rPr lang="zh-CN" altLang="en-US" sz="2000" dirty="0"/>
              <a:t>项目。</a:t>
            </a:r>
            <a:endParaRPr lang="en-US" altLang="zh-CN" sz="2000" dirty="0"/>
          </a:p>
          <a:p>
            <a:pPr marL="342900" lvl="0" indent="-342900">
              <a:spcBef>
                <a:spcPts val="600"/>
              </a:spcBef>
              <a:buSzPct val="75000"/>
              <a:buFont typeface="Wingdings" panose="05000000000000000000" pitchFamily="2" charset="2"/>
              <a:buChar char="l"/>
            </a:pPr>
            <a:r>
              <a:rPr lang="zh-CN" altLang="en-US" sz="2000" dirty="0"/>
              <a:t>数据下载地址为：</a:t>
            </a:r>
            <a:r>
              <a:rPr lang="en-US" altLang="zh-CN" sz="2000" dirty="0"/>
              <a:t>https://www.kaggle.com/c/GiveMeSomeCredit/data</a:t>
            </a:r>
            <a:r>
              <a:rPr lang="zh-CN" altLang="en-US" sz="2000" dirty="0"/>
              <a:t>。</a:t>
            </a:r>
          </a:p>
          <a:p>
            <a:pPr marL="342900" lvl="0" indent="-342900">
              <a:spcBef>
                <a:spcPts val="600"/>
              </a:spcBef>
              <a:buSzPct val="75000"/>
              <a:buFont typeface="Wingdings" panose="05000000000000000000" pitchFamily="2" charset="2"/>
              <a:buChar char="l"/>
            </a:pPr>
            <a:endParaRPr lang="zh-CN" altLang="en-US" sz="2400" dirty="0"/>
          </a:p>
        </p:txBody>
      </p:sp>
      <p:graphicFrame>
        <p:nvGraphicFramePr>
          <p:cNvPr id="2" name="对象 1"/>
          <p:cNvGraphicFramePr>
            <a:graphicFrameLocks noChangeAspect="1"/>
          </p:cNvGraphicFramePr>
          <p:nvPr>
            <p:extLst>
              <p:ext uri="{D42A27DB-BD31-4B8C-83A1-F6EECF244321}">
                <p14:modId xmlns:p14="http://schemas.microsoft.com/office/powerpoint/2010/main" val="2097456349"/>
              </p:ext>
            </p:extLst>
          </p:nvPr>
        </p:nvGraphicFramePr>
        <p:xfrm>
          <a:off x="293828" y="1837072"/>
          <a:ext cx="8687136" cy="2895712"/>
        </p:xfrm>
        <a:graphic>
          <a:graphicData uri="http://schemas.openxmlformats.org/presentationml/2006/ole">
            <mc:AlternateContent xmlns:mc="http://schemas.openxmlformats.org/markup-compatibility/2006">
              <mc:Choice xmlns:v="urn:schemas-microsoft-com:vml" Requires="v">
                <p:oleObj r:id="rId3" imgW="16990200" imgH="5650560" progId="">
                  <p:embed/>
                </p:oleObj>
              </mc:Choice>
              <mc:Fallback>
                <p:oleObj r:id="rId3" imgW="16990200" imgH="5650560" progId="">
                  <p:embed/>
                  <p:pic>
                    <p:nvPicPr>
                      <p:cNvPr id="0" name=""/>
                      <p:cNvPicPr/>
                      <p:nvPr/>
                    </p:nvPicPr>
                    <p:blipFill>
                      <a:blip r:embed="rId4"/>
                      <a:stretch>
                        <a:fillRect/>
                      </a:stretch>
                    </p:blipFill>
                    <p:spPr>
                      <a:xfrm>
                        <a:off x="293828" y="1837072"/>
                        <a:ext cx="8687136" cy="2895712"/>
                      </a:xfrm>
                      <a:prstGeom prst="rect">
                        <a:avLst/>
                      </a:prstGeom>
                    </p:spPr>
                  </p:pic>
                </p:oleObj>
              </mc:Fallback>
            </mc:AlternateContent>
          </a:graphicData>
        </a:graphic>
      </p:graphicFrame>
    </p:spTree>
    <p:extLst>
      <p:ext uri="{BB962C8B-B14F-4D97-AF65-F5344CB8AC3E}">
        <p14:creationId xmlns:p14="http://schemas.microsoft.com/office/powerpoint/2010/main" val="423867495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rot="1057730">
            <a:off x="3685734" y="2723693"/>
            <a:ext cx="6185420" cy="212964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文本框 15"/>
          <p:cNvSpPr txBox="1"/>
          <p:nvPr/>
        </p:nvSpPr>
        <p:spPr>
          <a:xfrm>
            <a:off x="324322" y="772344"/>
            <a:ext cx="8640960" cy="1538883"/>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数据集中包括</a:t>
            </a:r>
            <a:r>
              <a:rPr lang="en-US" altLang="zh-CN" sz="2000" dirty="0"/>
              <a:t>15000</a:t>
            </a:r>
            <a:r>
              <a:rPr lang="zh-CN" altLang="en-US" sz="2000" dirty="0"/>
              <a:t>条记录，每条记录包括</a:t>
            </a:r>
            <a:r>
              <a:rPr lang="en-US" altLang="zh-CN" sz="2000" dirty="0"/>
              <a:t>11</a:t>
            </a:r>
            <a:r>
              <a:rPr lang="zh-CN" altLang="en-US" sz="2000" dirty="0"/>
              <a:t>个属性字段，如表 </a:t>
            </a:r>
            <a:r>
              <a:rPr lang="en-US" altLang="zh-CN" sz="2000" dirty="0"/>
              <a:t>17-2</a:t>
            </a:r>
            <a:r>
              <a:rPr lang="zh-CN" altLang="en-US" sz="2000" dirty="0"/>
              <a:t>所示。</a:t>
            </a:r>
            <a:endParaRPr lang="en-US" altLang="zh-CN" sz="2000" dirty="0"/>
          </a:p>
          <a:p>
            <a:pPr marL="342900" lvl="0" indent="-342900">
              <a:spcBef>
                <a:spcPts val="600"/>
              </a:spcBef>
              <a:buSzPct val="75000"/>
              <a:buFont typeface="Wingdings" panose="05000000000000000000" pitchFamily="2" charset="2"/>
              <a:buChar char="l"/>
            </a:pPr>
            <a:r>
              <a:rPr lang="zh-CN" altLang="en-US" sz="2000" dirty="0"/>
              <a:t>类型为布尔值的</a:t>
            </a:r>
            <a:r>
              <a:rPr lang="en-US" altLang="zh-CN" sz="2000" dirty="0"/>
              <a:t>SeriousDlqin2yrs</a:t>
            </a:r>
            <a:r>
              <a:rPr lang="zh-CN" altLang="en-US" sz="2000" dirty="0"/>
              <a:t>字段，表示是否存在</a:t>
            </a:r>
            <a:r>
              <a:rPr lang="en-US" altLang="zh-CN" sz="2000" dirty="0"/>
              <a:t>90</a:t>
            </a:r>
            <a:r>
              <a:rPr lang="zh-CN" altLang="en-US" sz="2000" dirty="0"/>
              <a:t>天以上的逾期，作为分类标签。其他字段属性，作为模型的变量参数。</a:t>
            </a:r>
          </a:p>
          <a:p>
            <a:pPr marL="342900" lvl="0" indent="-342900">
              <a:spcBef>
                <a:spcPts val="600"/>
              </a:spcBef>
              <a:buSzPct val="75000"/>
              <a:buFont typeface="Wingdings" panose="05000000000000000000" pitchFamily="2" charset="2"/>
              <a:buChar char="l"/>
            </a:pPr>
            <a:endParaRPr lang="zh-CN" altLang="en-US" sz="2400" dirty="0"/>
          </a:p>
        </p:txBody>
      </p:sp>
      <p:graphicFrame>
        <p:nvGraphicFramePr>
          <p:cNvPr id="2" name="表格 1"/>
          <p:cNvGraphicFramePr>
            <a:graphicFrameLocks noGrp="1"/>
          </p:cNvGraphicFramePr>
          <p:nvPr>
            <p:extLst>
              <p:ext uri="{D42A27DB-BD31-4B8C-83A1-F6EECF244321}">
                <p14:modId xmlns:p14="http://schemas.microsoft.com/office/powerpoint/2010/main" val="2903073997"/>
              </p:ext>
            </p:extLst>
          </p:nvPr>
        </p:nvGraphicFramePr>
        <p:xfrm>
          <a:off x="756370" y="1837072"/>
          <a:ext cx="7416823" cy="3226752"/>
        </p:xfrm>
        <a:graphic>
          <a:graphicData uri="http://schemas.openxmlformats.org/drawingml/2006/table">
            <a:tbl>
              <a:tblPr firstRow="1" firstCol="1" bandRow="1">
                <a:tableStyleId>{5C22544A-7EE6-4342-B048-85BDC9FD1C3A}</a:tableStyleId>
              </a:tblPr>
              <a:tblGrid>
                <a:gridCol w="2471678">
                  <a:extLst>
                    <a:ext uri="{9D8B030D-6E8A-4147-A177-3AD203B41FA5}">
                      <a16:colId xmlns:a16="http://schemas.microsoft.com/office/drawing/2014/main" val="1953506380"/>
                    </a:ext>
                  </a:extLst>
                </a:gridCol>
                <a:gridCol w="3757665">
                  <a:extLst>
                    <a:ext uri="{9D8B030D-6E8A-4147-A177-3AD203B41FA5}">
                      <a16:colId xmlns:a16="http://schemas.microsoft.com/office/drawing/2014/main" val="1368822714"/>
                    </a:ext>
                  </a:extLst>
                </a:gridCol>
                <a:gridCol w="1187480">
                  <a:extLst>
                    <a:ext uri="{9D8B030D-6E8A-4147-A177-3AD203B41FA5}">
                      <a16:colId xmlns:a16="http://schemas.microsoft.com/office/drawing/2014/main" val="1320884122"/>
                    </a:ext>
                  </a:extLst>
                </a:gridCol>
              </a:tblGrid>
              <a:tr h="267114">
                <a:tc>
                  <a:txBody>
                    <a:bodyPr/>
                    <a:lstStyle/>
                    <a:p>
                      <a:pPr indent="127000" algn="ctr" latinLnBrk="1">
                        <a:lnSpc>
                          <a:spcPct val="150000"/>
                        </a:lnSpc>
                        <a:spcAft>
                          <a:spcPts val="0"/>
                        </a:spcAft>
                      </a:pPr>
                      <a:r>
                        <a:rPr lang="zh-CN" sz="800" b="0" kern="0">
                          <a:effectLst/>
                        </a:rPr>
                        <a:t>变量名称</a:t>
                      </a:r>
                      <a:endParaRPr lang="zh-CN" sz="8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090" marR="37090" marT="0" marB="0"/>
                </a:tc>
                <a:tc>
                  <a:txBody>
                    <a:bodyPr/>
                    <a:lstStyle/>
                    <a:p>
                      <a:pPr indent="127000" algn="ctr" latinLnBrk="1">
                        <a:lnSpc>
                          <a:spcPct val="150000"/>
                        </a:lnSpc>
                        <a:spcAft>
                          <a:spcPts val="0"/>
                        </a:spcAft>
                      </a:pPr>
                      <a:r>
                        <a:rPr lang="zh-CN" sz="800" b="0" kern="0">
                          <a:effectLst/>
                        </a:rPr>
                        <a:t>变量描述</a:t>
                      </a:r>
                      <a:endParaRPr lang="zh-CN" sz="8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090" marR="37090" marT="0" marB="0"/>
                </a:tc>
                <a:tc>
                  <a:txBody>
                    <a:bodyPr/>
                    <a:lstStyle/>
                    <a:p>
                      <a:pPr indent="127000" algn="ctr" latinLnBrk="1">
                        <a:lnSpc>
                          <a:spcPct val="150000"/>
                        </a:lnSpc>
                        <a:spcAft>
                          <a:spcPts val="0"/>
                        </a:spcAft>
                      </a:pPr>
                      <a:r>
                        <a:rPr lang="zh-CN" sz="800" b="0" kern="0">
                          <a:effectLst/>
                        </a:rPr>
                        <a:t>数据类型</a:t>
                      </a:r>
                      <a:endParaRPr lang="zh-CN" sz="8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090" marR="37090" marT="0" marB="0" anchor="ctr"/>
                </a:tc>
                <a:extLst>
                  <a:ext uri="{0D108BD9-81ED-4DB2-BD59-A6C34878D82A}">
                    <a16:rowId xmlns:a16="http://schemas.microsoft.com/office/drawing/2014/main" val="2975962483"/>
                  </a:ext>
                </a:extLst>
              </a:tr>
              <a:tr h="174771">
                <a:tc>
                  <a:txBody>
                    <a:bodyPr/>
                    <a:lstStyle/>
                    <a:p>
                      <a:pPr indent="127000" algn="l" latinLnBrk="1">
                        <a:lnSpc>
                          <a:spcPct val="150000"/>
                        </a:lnSpc>
                        <a:spcAft>
                          <a:spcPts val="0"/>
                        </a:spcAft>
                      </a:pPr>
                      <a:r>
                        <a:rPr lang="en-US" sz="800" b="0" kern="0">
                          <a:effectLst/>
                        </a:rPr>
                        <a:t>SeriousDlqin2yrs</a:t>
                      </a:r>
                      <a:endParaRPr lang="zh-CN" sz="8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090" marR="37090" marT="0" marB="0" anchor="ctr"/>
                </a:tc>
                <a:tc>
                  <a:txBody>
                    <a:bodyPr/>
                    <a:lstStyle/>
                    <a:p>
                      <a:pPr indent="127000" algn="l" latinLnBrk="1">
                        <a:lnSpc>
                          <a:spcPct val="150000"/>
                        </a:lnSpc>
                        <a:spcAft>
                          <a:spcPts val="0"/>
                        </a:spcAft>
                      </a:pPr>
                      <a:r>
                        <a:rPr lang="zh-CN" sz="800" b="0" kern="0">
                          <a:effectLst/>
                        </a:rPr>
                        <a:t>逾期</a:t>
                      </a:r>
                      <a:r>
                        <a:rPr lang="en-US" sz="800" b="0" kern="0">
                          <a:effectLst/>
                        </a:rPr>
                        <a:t>90</a:t>
                      </a:r>
                      <a:r>
                        <a:rPr lang="zh-CN" sz="800" b="0" kern="0">
                          <a:effectLst/>
                        </a:rPr>
                        <a:t>天及以上</a:t>
                      </a:r>
                      <a:endParaRPr lang="zh-CN" sz="8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090" marR="37090" marT="0" marB="0" anchor="ctr"/>
                </a:tc>
                <a:tc>
                  <a:txBody>
                    <a:bodyPr/>
                    <a:lstStyle/>
                    <a:p>
                      <a:pPr indent="127000" algn="ctr" latinLnBrk="1">
                        <a:lnSpc>
                          <a:spcPct val="150000"/>
                        </a:lnSpc>
                        <a:spcAft>
                          <a:spcPts val="0"/>
                        </a:spcAft>
                      </a:pPr>
                      <a:r>
                        <a:rPr lang="zh-CN" sz="800" b="0" kern="0">
                          <a:effectLst/>
                        </a:rPr>
                        <a:t>布尔值</a:t>
                      </a:r>
                      <a:endParaRPr lang="zh-CN" sz="8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090" marR="37090" marT="0" marB="0" anchor="ctr"/>
                </a:tc>
                <a:extLst>
                  <a:ext uri="{0D108BD9-81ED-4DB2-BD59-A6C34878D82A}">
                    <a16:rowId xmlns:a16="http://schemas.microsoft.com/office/drawing/2014/main" val="3624947388"/>
                  </a:ext>
                </a:extLst>
              </a:tr>
              <a:tr h="400671">
                <a:tc>
                  <a:txBody>
                    <a:bodyPr/>
                    <a:lstStyle/>
                    <a:p>
                      <a:pPr indent="127000" algn="l" latinLnBrk="1">
                        <a:lnSpc>
                          <a:spcPct val="150000"/>
                        </a:lnSpc>
                        <a:spcAft>
                          <a:spcPts val="0"/>
                        </a:spcAft>
                      </a:pPr>
                      <a:r>
                        <a:rPr lang="en-US" sz="800" b="0" kern="0">
                          <a:effectLst/>
                        </a:rPr>
                        <a:t>RevolvingUtilizationOfUnsecuredLines</a:t>
                      </a:r>
                      <a:endParaRPr lang="zh-CN" sz="8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090" marR="37090" marT="0" marB="0" anchor="ctr"/>
                </a:tc>
                <a:tc>
                  <a:txBody>
                    <a:bodyPr/>
                    <a:lstStyle/>
                    <a:p>
                      <a:pPr indent="127000" algn="l" latinLnBrk="1">
                        <a:lnSpc>
                          <a:spcPct val="150000"/>
                        </a:lnSpc>
                        <a:spcAft>
                          <a:spcPts val="0"/>
                        </a:spcAft>
                      </a:pPr>
                      <a:r>
                        <a:rPr lang="zh-CN" sz="800" b="0" kern="0">
                          <a:effectLst/>
                        </a:rPr>
                        <a:t>信用卡和个人信用额度的总余额除以总信用额度，除了房地产和没有分期付款债务，如汽车贷款</a:t>
                      </a:r>
                      <a:endParaRPr lang="zh-CN" sz="8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090" marR="37090" marT="0" marB="0" anchor="ctr"/>
                </a:tc>
                <a:tc>
                  <a:txBody>
                    <a:bodyPr/>
                    <a:lstStyle/>
                    <a:p>
                      <a:pPr indent="127000" algn="ctr" latinLnBrk="1">
                        <a:lnSpc>
                          <a:spcPct val="150000"/>
                        </a:lnSpc>
                        <a:spcAft>
                          <a:spcPts val="0"/>
                        </a:spcAft>
                      </a:pPr>
                      <a:r>
                        <a:rPr lang="zh-CN" sz="800" b="0" kern="0">
                          <a:effectLst/>
                        </a:rPr>
                        <a:t>浮点型</a:t>
                      </a:r>
                      <a:endParaRPr lang="zh-CN" sz="8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090" marR="37090" marT="0" marB="0" anchor="ctr"/>
                </a:tc>
                <a:extLst>
                  <a:ext uri="{0D108BD9-81ED-4DB2-BD59-A6C34878D82A}">
                    <a16:rowId xmlns:a16="http://schemas.microsoft.com/office/drawing/2014/main" val="2790570175"/>
                  </a:ext>
                </a:extLst>
              </a:tr>
              <a:tr h="174771">
                <a:tc>
                  <a:txBody>
                    <a:bodyPr/>
                    <a:lstStyle/>
                    <a:p>
                      <a:pPr indent="127000" algn="l" latinLnBrk="1">
                        <a:lnSpc>
                          <a:spcPct val="150000"/>
                        </a:lnSpc>
                        <a:spcAft>
                          <a:spcPts val="0"/>
                        </a:spcAft>
                      </a:pPr>
                      <a:r>
                        <a:rPr lang="en-US" sz="800" b="0" kern="0">
                          <a:effectLst/>
                        </a:rPr>
                        <a:t>age</a:t>
                      </a:r>
                      <a:endParaRPr lang="zh-CN" sz="8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090" marR="37090" marT="0" marB="0" anchor="ctr"/>
                </a:tc>
                <a:tc>
                  <a:txBody>
                    <a:bodyPr/>
                    <a:lstStyle/>
                    <a:p>
                      <a:pPr indent="127000" algn="l" latinLnBrk="1">
                        <a:lnSpc>
                          <a:spcPct val="150000"/>
                        </a:lnSpc>
                        <a:spcAft>
                          <a:spcPts val="0"/>
                        </a:spcAft>
                      </a:pPr>
                      <a:r>
                        <a:rPr lang="zh-CN" sz="800" b="0" kern="0" dirty="0">
                          <a:effectLst/>
                        </a:rPr>
                        <a:t>借款人的年龄</a:t>
                      </a:r>
                      <a:endParaRPr lang="zh-CN" sz="800" b="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37090" marR="37090" marT="0" marB="0" anchor="ctr"/>
                </a:tc>
                <a:tc>
                  <a:txBody>
                    <a:bodyPr/>
                    <a:lstStyle/>
                    <a:p>
                      <a:pPr indent="127000" algn="ctr" latinLnBrk="1">
                        <a:lnSpc>
                          <a:spcPct val="150000"/>
                        </a:lnSpc>
                        <a:spcAft>
                          <a:spcPts val="0"/>
                        </a:spcAft>
                      </a:pPr>
                      <a:r>
                        <a:rPr lang="zh-CN" sz="800" b="0" kern="0">
                          <a:effectLst/>
                        </a:rPr>
                        <a:t>整数型</a:t>
                      </a:r>
                      <a:endParaRPr lang="zh-CN" sz="8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090" marR="37090" marT="0" marB="0" anchor="ctr"/>
                </a:tc>
                <a:extLst>
                  <a:ext uri="{0D108BD9-81ED-4DB2-BD59-A6C34878D82A}">
                    <a16:rowId xmlns:a16="http://schemas.microsoft.com/office/drawing/2014/main" val="1887724506"/>
                  </a:ext>
                </a:extLst>
              </a:tr>
              <a:tr h="349542">
                <a:tc>
                  <a:txBody>
                    <a:bodyPr/>
                    <a:lstStyle/>
                    <a:p>
                      <a:pPr indent="127000" algn="l" latinLnBrk="1">
                        <a:lnSpc>
                          <a:spcPct val="150000"/>
                        </a:lnSpc>
                        <a:spcAft>
                          <a:spcPts val="0"/>
                        </a:spcAft>
                      </a:pPr>
                      <a:r>
                        <a:rPr lang="en-US" sz="800" b="0" kern="0">
                          <a:effectLst/>
                        </a:rPr>
                        <a:t>NumberOfTime30-59DaysPastDueNotWorse</a:t>
                      </a:r>
                      <a:endParaRPr lang="zh-CN" sz="8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090" marR="37090" marT="0" marB="0" anchor="ctr"/>
                </a:tc>
                <a:tc>
                  <a:txBody>
                    <a:bodyPr/>
                    <a:lstStyle/>
                    <a:p>
                      <a:pPr indent="127000" algn="l" latinLnBrk="1">
                        <a:lnSpc>
                          <a:spcPct val="150000"/>
                        </a:lnSpc>
                        <a:spcAft>
                          <a:spcPts val="0"/>
                        </a:spcAft>
                      </a:pPr>
                      <a:r>
                        <a:rPr lang="zh-CN" sz="800" b="0" kern="0">
                          <a:effectLst/>
                        </a:rPr>
                        <a:t>借款人逾期处于到期日后</a:t>
                      </a:r>
                      <a:r>
                        <a:rPr lang="en-US" sz="800" b="0" kern="0">
                          <a:effectLst/>
                        </a:rPr>
                        <a:t>30-59</a:t>
                      </a:r>
                      <a:r>
                        <a:rPr lang="zh-CN" sz="800" b="0" kern="0">
                          <a:effectLst/>
                        </a:rPr>
                        <a:t>天内的逾期次数</a:t>
                      </a:r>
                      <a:endParaRPr lang="zh-CN" sz="8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090" marR="37090" marT="0" marB="0" anchor="ctr"/>
                </a:tc>
                <a:tc>
                  <a:txBody>
                    <a:bodyPr/>
                    <a:lstStyle/>
                    <a:p>
                      <a:pPr indent="127000" algn="ctr" latinLnBrk="1">
                        <a:lnSpc>
                          <a:spcPct val="150000"/>
                        </a:lnSpc>
                        <a:spcAft>
                          <a:spcPts val="0"/>
                        </a:spcAft>
                      </a:pPr>
                      <a:r>
                        <a:rPr lang="zh-CN" sz="800" b="0" kern="0">
                          <a:effectLst/>
                        </a:rPr>
                        <a:t>整数型</a:t>
                      </a:r>
                      <a:endParaRPr lang="zh-CN" sz="8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090" marR="37090" marT="0" marB="0" anchor="ctr"/>
                </a:tc>
                <a:extLst>
                  <a:ext uri="{0D108BD9-81ED-4DB2-BD59-A6C34878D82A}">
                    <a16:rowId xmlns:a16="http://schemas.microsoft.com/office/drawing/2014/main" val="2600648324"/>
                  </a:ext>
                </a:extLst>
              </a:tr>
              <a:tr h="267114">
                <a:tc>
                  <a:txBody>
                    <a:bodyPr/>
                    <a:lstStyle/>
                    <a:p>
                      <a:pPr indent="127000" algn="l" latinLnBrk="1">
                        <a:lnSpc>
                          <a:spcPct val="150000"/>
                        </a:lnSpc>
                        <a:spcAft>
                          <a:spcPts val="0"/>
                        </a:spcAft>
                      </a:pPr>
                      <a:r>
                        <a:rPr lang="en-US" sz="800" b="0" kern="0">
                          <a:effectLst/>
                        </a:rPr>
                        <a:t>DebtRatio</a:t>
                      </a:r>
                      <a:endParaRPr lang="zh-CN" sz="8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090" marR="37090" marT="0" marB="0" anchor="ctr"/>
                </a:tc>
                <a:tc>
                  <a:txBody>
                    <a:bodyPr/>
                    <a:lstStyle/>
                    <a:p>
                      <a:pPr indent="127000" algn="l" latinLnBrk="1">
                        <a:lnSpc>
                          <a:spcPct val="150000"/>
                        </a:lnSpc>
                        <a:spcAft>
                          <a:spcPts val="0"/>
                        </a:spcAft>
                      </a:pPr>
                      <a:r>
                        <a:rPr lang="zh-CN" sz="800" b="0" kern="0">
                          <a:effectLst/>
                        </a:rPr>
                        <a:t>每月还债、赡养费和生活费除以月总收入</a:t>
                      </a:r>
                      <a:endParaRPr lang="zh-CN" sz="8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090" marR="37090" marT="0" marB="0" anchor="ctr"/>
                </a:tc>
                <a:tc>
                  <a:txBody>
                    <a:bodyPr/>
                    <a:lstStyle/>
                    <a:p>
                      <a:pPr indent="127000" algn="ctr" latinLnBrk="1">
                        <a:lnSpc>
                          <a:spcPct val="150000"/>
                        </a:lnSpc>
                        <a:spcAft>
                          <a:spcPts val="0"/>
                        </a:spcAft>
                      </a:pPr>
                      <a:r>
                        <a:rPr lang="zh-CN" sz="800" b="0" kern="0">
                          <a:effectLst/>
                        </a:rPr>
                        <a:t>浮点型</a:t>
                      </a:r>
                      <a:endParaRPr lang="zh-CN" sz="8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090" marR="37090" marT="0" marB="0" anchor="ctr"/>
                </a:tc>
                <a:extLst>
                  <a:ext uri="{0D108BD9-81ED-4DB2-BD59-A6C34878D82A}">
                    <a16:rowId xmlns:a16="http://schemas.microsoft.com/office/drawing/2014/main" val="797312805"/>
                  </a:ext>
                </a:extLst>
              </a:tr>
              <a:tr h="174771">
                <a:tc>
                  <a:txBody>
                    <a:bodyPr/>
                    <a:lstStyle/>
                    <a:p>
                      <a:pPr indent="127000" algn="l" latinLnBrk="1">
                        <a:lnSpc>
                          <a:spcPct val="150000"/>
                        </a:lnSpc>
                        <a:spcAft>
                          <a:spcPts val="0"/>
                        </a:spcAft>
                      </a:pPr>
                      <a:r>
                        <a:rPr lang="en-US" sz="800" b="0" kern="0">
                          <a:effectLst/>
                        </a:rPr>
                        <a:t>MonthlyIncome</a:t>
                      </a:r>
                      <a:endParaRPr lang="zh-CN" sz="8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090" marR="37090" marT="0" marB="0" anchor="ctr"/>
                </a:tc>
                <a:tc>
                  <a:txBody>
                    <a:bodyPr/>
                    <a:lstStyle/>
                    <a:p>
                      <a:pPr indent="127000" algn="l" latinLnBrk="1">
                        <a:lnSpc>
                          <a:spcPct val="150000"/>
                        </a:lnSpc>
                        <a:spcAft>
                          <a:spcPts val="0"/>
                        </a:spcAft>
                      </a:pPr>
                      <a:r>
                        <a:rPr lang="zh-CN" sz="800" b="0" kern="0">
                          <a:effectLst/>
                        </a:rPr>
                        <a:t>月收入</a:t>
                      </a:r>
                      <a:endParaRPr lang="zh-CN" sz="8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090" marR="37090" marT="0" marB="0" anchor="ctr"/>
                </a:tc>
                <a:tc>
                  <a:txBody>
                    <a:bodyPr/>
                    <a:lstStyle/>
                    <a:p>
                      <a:pPr indent="127000" algn="ctr" latinLnBrk="1">
                        <a:lnSpc>
                          <a:spcPct val="150000"/>
                        </a:lnSpc>
                        <a:spcAft>
                          <a:spcPts val="0"/>
                        </a:spcAft>
                      </a:pPr>
                      <a:r>
                        <a:rPr lang="zh-CN" sz="800" b="0" kern="0">
                          <a:effectLst/>
                        </a:rPr>
                        <a:t>整数型</a:t>
                      </a:r>
                      <a:endParaRPr lang="zh-CN" sz="8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090" marR="37090" marT="0" marB="0" anchor="ctr"/>
                </a:tc>
                <a:extLst>
                  <a:ext uri="{0D108BD9-81ED-4DB2-BD59-A6C34878D82A}">
                    <a16:rowId xmlns:a16="http://schemas.microsoft.com/office/drawing/2014/main" val="4149616494"/>
                  </a:ext>
                </a:extLst>
              </a:tr>
              <a:tr h="267114">
                <a:tc>
                  <a:txBody>
                    <a:bodyPr/>
                    <a:lstStyle/>
                    <a:p>
                      <a:pPr indent="127000" algn="l" latinLnBrk="1">
                        <a:lnSpc>
                          <a:spcPct val="150000"/>
                        </a:lnSpc>
                        <a:spcAft>
                          <a:spcPts val="0"/>
                        </a:spcAft>
                      </a:pPr>
                      <a:r>
                        <a:rPr lang="en-US" sz="800" b="0" kern="0">
                          <a:effectLst/>
                        </a:rPr>
                        <a:t>NumberOfOpenCreditLinesAndLoans</a:t>
                      </a:r>
                      <a:endParaRPr lang="zh-CN" sz="8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090" marR="37090" marT="0" marB="0" anchor="ctr"/>
                </a:tc>
                <a:tc>
                  <a:txBody>
                    <a:bodyPr/>
                    <a:lstStyle/>
                    <a:p>
                      <a:pPr indent="127000" algn="l" latinLnBrk="1">
                        <a:lnSpc>
                          <a:spcPct val="150000"/>
                        </a:lnSpc>
                        <a:spcAft>
                          <a:spcPts val="0"/>
                        </a:spcAft>
                      </a:pPr>
                      <a:r>
                        <a:rPr lang="zh-CN" sz="800" b="0" kern="0">
                          <a:effectLst/>
                        </a:rPr>
                        <a:t>贷款数量，如分期付款，汽车贷款或抵押贷款以及信用贷款（如信用卡）</a:t>
                      </a:r>
                      <a:endParaRPr lang="zh-CN" sz="8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090" marR="37090" marT="0" marB="0" anchor="ctr"/>
                </a:tc>
                <a:tc>
                  <a:txBody>
                    <a:bodyPr/>
                    <a:lstStyle/>
                    <a:p>
                      <a:pPr indent="127000" algn="ctr" latinLnBrk="1">
                        <a:lnSpc>
                          <a:spcPct val="150000"/>
                        </a:lnSpc>
                        <a:spcAft>
                          <a:spcPts val="0"/>
                        </a:spcAft>
                      </a:pPr>
                      <a:r>
                        <a:rPr lang="zh-CN" sz="800" b="0" kern="0">
                          <a:effectLst/>
                        </a:rPr>
                        <a:t>整数型</a:t>
                      </a:r>
                      <a:endParaRPr lang="zh-CN" sz="8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090" marR="37090" marT="0" marB="0" anchor="ctr"/>
                </a:tc>
                <a:extLst>
                  <a:ext uri="{0D108BD9-81ED-4DB2-BD59-A6C34878D82A}">
                    <a16:rowId xmlns:a16="http://schemas.microsoft.com/office/drawing/2014/main" val="1925534046"/>
                  </a:ext>
                </a:extLst>
              </a:tr>
              <a:tr h="267114">
                <a:tc>
                  <a:txBody>
                    <a:bodyPr/>
                    <a:lstStyle/>
                    <a:p>
                      <a:pPr indent="127000" algn="l" latinLnBrk="1">
                        <a:lnSpc>
                          <a:spcPct val="150000"/>
                        </a:lnSpc>
                        <a:spcAft>
                          <a:spcPts val="0"/>
                        </a:spcAft>
                      </a:pPr>
                      <a:r>
                        <a:rPr lang="en-US" sz="800" b="0" kern="0">
                          <a:effectLst/>
                        </a:rPr>
                        <a:t>NumberOfTimes90DaysLate</a:t>
                      </a:r>
                      <a:endParaRPr lang="zh-CN" sz="8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090" marR="37090" marT="0" marB="0" anchor="ctr"/>
                </a:tc>
                <a:tc>
                  <a:txBody>
                    <a:bodyPr/>
                    <a:lstStyle/>
                    <a:p>
                      <a:pPr indent="127000" algn="l" latinLnBrk="1">
                        <a:lnSpc>
                          <a:spcPct val="150000"/>
                        </a:lnSpc>
                        <a:spcAft>
                          <a:spcPts val="0"/>
                        </a:spcAft>
                      </a:pPr>
                      <a:r>
                        <a:rPr lang="zh-CN" sz="800" b="0" kern="0">
                          <a:effectLst/>
                        </a:rPr>
                        <a:t>借款人逾期</a:t>
                      </a:r>
                      <a:r>
                        <a:rPr lang="en-US" sz="800" b="0" kern="0">
                          <a:effectLst/>
                        </a:rPr>
                        <a:t>90</a:t>
                      </a:r>
                      <a:r>
                        <a:rPr lang="zh-CN" sz="800" b="0" kern="0">
                          <a:effectLst/>
                        </a:rPr>
                        <a:t>天或以上的次数</a:t>
                      </a:r>
                      <a:endParaRPr lang="zh-CN" sz="8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090" marR="37090" marT="0" marB="0" anchor="ctr"/>
                </a:tc>
                <a:tc>
                  <a:txBody>
                    <a:bodyPr/>
                    <a:lstStyle/>
                    <a:p>
                      <a:pPr indent="127000" algn="ctr" latinLnBrk="1">
                        <a:lnSpc>
                          <a:spcPct val="150000"/>
                        </a:lnSpc>
                        <a:spcAft>
                          <a:spcPts val="0"/>
                        </a:spcAft>
                      </a:pPr>
                      <a:r>
                        <a:rPr lang="zh-CN" sz="800" b="0" kern="0">
                          <a:effectLst/>
                        </a:rPr>
                        <a:t>整数型</a:t>
                      </a:r>
                      <a:endParaRPr lang="zh-CN" sz="8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090" marR="37090" marT="0" marB="0" anchor="ctr"/>
                </a:tc>
                <a:extLst>
                  <a:ext uri="{0D108BD9-81ED-4DB2-BD59-A6C34878D82A}">
                    <a16:rowId xmlns:a16="http://schemas.microsoft.com/office/drawing/2014/main" val="3412600318"/>
                  </a:ext>
                </a:extLst>
              </a:tr>
              <a:tr h="267114">
                <a:tc>
                  <a:txBody>
                    <a:bodyPr/>
                    <a:lstStyle/>
                    <a:p>
                      <a:pPr indent="127000" algn="l" latinLnBrk="1">
                        <a:lnSpc>
                          <a:spcPct val="150000"/>
                        </a:lnSpc>
                        <a:spcAft>
                          <a:spcPts val="0"/>
                        </a:spcAft>
                      </a:pPr>
                      <a:r>
                        <a:rPr lang="en-US" sz="800" b="0" kern="0">
                          <a:effectLst/>
                        </a:rPr>
                        <a:t>NumberRealEstateLoansOrLines</a:t>
                      </a:r>
                      <a:endParaRPr lang="zh-CN" sz="8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090" marR="37090" marT="0" marB="0" anchor="ctr"/>
                </a:tc>
                <a:tc>
                  <a:txBody>
                    <a:bodyPr/>
                    <a:lstStyle/>
                    <a:p>
                      <a:pPr indent="127000" algn="l" latinLnBrk="1">
                        <a:lnSpc>
                          <a:spcPct val="150000"/>
                        </a:lnSpc>
                        <a:spcAft>
                          <a:spcPts val="0"/>
                        </a:spcAft>
                      </a:pPr>
                      <a:r>
                        <a:rPr lang="zh-CN" sz="800" b="0" kern="0">
                          <a:effectLst/>
                        </a:rPr>
                        <a:t>抵押贷款和房地产贷款的数目，包括房屋净值信贷额度</a:t>
                      </a:r>
                      <a:endParaRPr lang="zh-CN" sz="8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090" marR="37090" marT="0" marB="0" anchor="ctr"/>
                </a:tc>
                <a:tc>
                  <a:txBody>
                    <a:bodyPr/>
                    <a:lstStyle/>
                    <a:p>
                      <a:pPr indent="127000" algn="ctr" latinLnBrk="1">
                        <a:lnSpc>
                          <a:spcPct val="150000"/>
                        </a:lnSpc>
                        <a:spcAft>
                          <a:spcPts val="0"/>
                        </a:spcAft>
                      </a:pPr>
                      <a:r>
                        <a:rPr lang="zh-CN" sz="800" b="0" kern="0">
                          <a:effectLst/>
                        </a:rPr>
                        <a:t>整数型</a:t>
                      </a:r>
                      <a:endParaRPr lang="zh-CN" sz="8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090" marR="37090" marT="0" marB="0" anchor="ctr"/>
                </a:tc>
                <a:extLst>
                  <a:ext uri="{0D108BD9-81ED-4DB2-BD59-A6C34878D82A}">
                    <a16:rowId xmlns:a16="http://schemas.microsoft.com/office/drawing/2014/main" val="1427300809"/>
                  </a:ext>
                </a:extLst>
              </a:tr>
              <a:tr h="349542">
                <a:tc>
                  <a:txBody>
                    <a:bodyPr/>
                    <a:lstStyle/>
                    <a:p>
                      <a:pPr indent="127000" algn="l" latinLnBrk="1">
                        <a:lnSpc>
                          <a:spcPct val="150000"/>
                        </a:lnSpc>
                        <a:spcAft>
                          <a:spcPts val="0"/>
                        </a:spcAft>
                      </a:pPr>
                      <a:r>
                        <a:rPr lang="en-US" sz="800" b="0" kern="0">
                          <a:effectLst/>
                        </a:rPr>
                        <a:t>NumberOfTime60-89DaysPastDueNotWorse</a:t>
                      </a:r>
                      <a:endParaRPr lang="zh-CN" sz="8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090" marR="37090" marT="0" marB="0" anchor="ctr"/>
                </a:tc>
                <a:tc>
                  <a:txBody>
                    <a:bodyPr/>
                    <a:lstStyle/>
                    <a:p>
                      <a:pPr indent="127000" algn="l" latinLnBrk="1">
                        <a:lnSpc>
                          <a:spcPct val="150000"/>
                        </a:lnSpc>
                        <a:spcAft>
                          <a:spcPts val="0"/>
                        </a:spcAft>
                      </a:pPr>
                      <a:r>
                        <a:rPr lang="zh-CN" sz="800" b="0" kern="0">
                          <a:effectLst/>
                        </a:rPr>
                        <a:t>借款人逾期处于到期日后</a:t>
                      </a:r>
                      <a:r>
                        <a:rPr lang="en-US" sz="800" b="0" kern="0">
                          <a:effectLst/>
                        </a:rPr>
                        <a:t>60-89</a:t>
                      </a:r>
                      <a:r>
                        <a:rPr lang="zh-CN" sz="800" b="0" kern="0">
                          <a:effectLst/>
                        </a:rPr>
                        <a:t>天的逾期次数</a:t>
                      </a:r>
                      <a:endParaRPr lang="zh-CN" sz="8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090" marR="37090" marT="0" marB="0" anchor="ctr"/>
                </a:tc>
                <a:tc>
                  <a:txBody>
                    <a:bodyPr/>
                    <a:lstStyle/>
                    <a:p>
                      <a:pPr indent="127000" algn="ctr" latinLnBrk="1">
                        <a:lnSpc>
                          <a:spcPct val="150000"/>
                        </a:lnSpc>
                        <a:spcAft>
                          <a:spcPts val="0"/>
                        </a:spcAft>
                      </a:pPr>
                      <a:r>
                        <a:rPr lang="zh-CN" sz="800" b="0" kern="0">
                          <a:effectLst/>
                        </a:rPr>
                        <a:t>整数型</a:t>
                      </a:r>
                      <a:endParaRPr lang="zh-CN" sz="8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090" marR="37090" marT="0" marB="0" anchor="ctr"/>
                </a:tc>
                <a:extLst>
                  <a:ext uri="{0D108BD9-81ED-4DB2-BD59-A6C34878D82A}">
                    <a16:rowId xmlns:a16="http://schemas.microsoft.com/office/drawing/2014/main" val="3839082941"/>
                  </a:ext>
                </a:extLst>
              </a:tr>
              <a:tr h="267114">
                <a:tc>
                  <a:txBody>
                    <a:bodyPr/>
                    <a:lstStyle/>
                    <a:p>
                      <a:pPr indent="127000" algn="l" latinLnBrk="1">
                        <a:lnSpc>
                          <a:spcPct val="150000"/>
                        </a:lnSpc>
                        <a:spcAft>
                          <a:spcPts val="0"/>
                        </a:spcAft>
                      </a:pPr>
                      <a:r>
                        <a:rPr lang="en-US" sz="800" b="0" kern="0">
                          <a:effectLst/>
                        </a:rPr>
                        <a:t>NumberOfDependents</a:t>
                      </a:r>
                      <a:endParaRPr lang="zh-CN" sz="8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090" marR="37090" marT="0" marB="0" anchor="ctr"/>
                </a:tc>
                <a:tc>
                  <a:txBody>
                    <a:bodyPr/>
                    <a:lstStyle/>
                    <a:p>
                      <a:pPr indent="127000" algn="l" latinLnBrk="1">
                        <a:lnSpc>
                          <a:spcPct val="150000"/>
                        </a:lnSpc>
                        <a:spcAft>
                          <a:spcPts val="0"/>
                        </a:spcAft>
                      </a:pPr>
                      <a:r>
                        <a:rPr lang="zh-CN" sz="800" b="0" kern="0">
                          <a:effectLst/>
                        </a:rPr>
                        <a:t>家庭中不包括自己的受抚养人数</a:t>
                      </a:r>
                      <a:r>
                        <a:rPr lang="en-US" sz="800" b="0" kern="0">
                          <a:effectLst/>
                        </a:rPr>
                        <a:t>(</a:t>
                      </a:r>
                      <a:r>
                        <a:rPr lang="zh-CN" sz="800" b="0" kern="0">
                          <a:effectLst/>
                        </a:rPr>
                        <a:t>配偶、子女等</a:t>
                      </a:r>
                      <a:r>
                        <a:rPr lang="en-US" sz="800" b="0" kern="0">
                          <a:effectLst/>
                        </a:rPr>
                        <a:t>)</a:t>
                      </a:r>
                      <a:endParaRPr lang="zh-CN" sz="8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090" marR="37090" marT="0" marB="0" anchor="ctr"/>
                </a:tc>
                <a:tc>
                  <a:txBody>
                    <a:bodyPr/>
                    <a:lstStyle/>
                    <a:p>
                      <a:pPr indent="127000" algn="ctr" latinLnBrk="1">
                        <a:lnSpc>
                          <a:spcPct val="150000"/>
                        </a:lnSpc>
                        <a:spcAft>
                          <a:spcPts val="0"/>
                        </a:spcAft>
                      </a:pPr>
                      <a:r>
                        <a:rPr lang="zh-CN" sz="800" b="0" kern="0" dirty="0">
                          <a:effectLst/>
                        </a:rPr>
                        <a:t>整数型</a:t>
                      </a:r>
                      <a:endParaRPr lang="zh-CN" sz="800" b="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37090" marR="37090" marT="0" marB="0" anchor="ctr"/>
                </a:tc>
                <a:extLst>
                  <a:ext uri="{0D108BD9-81ED-4DB2-BD59-A6C34878D82A}">
                    <a16:rowId xmlns:a16="http://schemas.microsoft.com/office/drawing/2014/main" val="1256738701"/>
                  </a:ext>
                </a:extLst>
              </a:tr>
            </a:tbl>
          </a:graphicData>
        </a:graphic>
      </p:graphicFrame>
    </p:spTree>
    <p:extLst>
      <p:ext uri="{BB962C8B-B14F-4D97-AF65-F5344CB8AC3E}">
        <p14:creationId xmlns:p14="http://schemas.microsoft.com/office/powerpoint/2010/main" val="35684219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1404442" y="1852083"/>
            <a:ext cx="3991621" cy="2016605"/>
            <a:chOff x="1548458" y="1735524"/>
            <a:chExt cx="3991621" cy="2016605"/>
          </a:xfrm>
        </p:grpSpPr>
        <p:sp>
          <p:nvSpPr>
            <p:cNvPr id="6" name="矩形 5"/>
            <p:cNvSpPr/>
            <p:nvPr/>
          </p:nvSpPr>
          <p:spPr>
            <a:xfrm rot="1400643">
              <a:off x="2134121" y="2428055"/>
              <a:ext cx="3405958" cy="1324074"/>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 name="组合 2"/>
            <p:cNvGrpSpPr/>
            <p:nvPr/>
          </p:nvGrpSpPr>
          <p:grpSpPr>
            <a:xfrm>
              <a:off x="1548458" y="1735524"/>
              <a:ext cx="1309988" cy="1309988"/>
              <a:chOff x="1174574" y="1234009"/>
              <a:chExt cx="2239520" cy="2239520"/>
            </a:xfrm>
          </p:grpSpPr>
          <p:sp>
            <p:nvSpPr>
              <p:cNvPr id="7" name="椭圆 6"/>
              <p:cNvSpPr/>
              <p:nvPr/>
            </p:nvSpPr>
            <p:spPr>
              <a:xfrm>
                <a:off x="1174574" y="1234009"/>
                <a:ext cx="2239520" cy="2239520"/>
              </a:xfrm>
              <a:prstGeom prst="ellipse">
                <a:avLst/>
              </a:prstGeom>
              <a:solidFill>
                <a:srgbClr val="29AB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8"/>
              <p:cNvSpPr txBox="1"/>
              <p:nvPr/>
            </p:nvSpPr>
            <p:spPr>
              <a:xfrm>
                <a:off x="1723249" y="1906094"/>
                <a:ext cx="1029774" cy="895350"/>
              </a:xfrm>
              <a:prstGeom prst="rect">
                <a:avLst/>
              </a:prstGeom>
              <a:noFill/>
              <a:ln w="117475">
                <a:noFill/>
              </a:ln>
              <a:effectLst/>
            </p:spPr>
            <p:txBody>
              <a:bodyPr wrap="none" rtlCol="0">
                <a:prstTxWarp prst="textPlain">
                  <a:avLst/>
                </a:prstTxWarp>
                <a:spAutoFit/>
              </a:bodyPr>
              <a:lstStyle/>
              <a:p>
                <a:pPr algn="ctr"/>
                <a:r>
                  <a:rPr lang="en-US" altLang="zh-CN" spc="100" dirty="0">
                    <a:solidFill>
                      <a:schemeClr val="bg1"/>
                    </a:solidFill>
                    <a:effectLst>
                      <a:outerShdw blurRad="38100" dist="38100" dir="2700000" algn="tl">
                        <a:srgbClr val="000000">
                          <a:alpha val="43137"/>
                        </a:srgbClr>
                      </a:outerShdw>
                    </a:effectLst>
                    <a:latin typeface="Impact" panose="020B0806030902050204" pitchFamily="34" charset="0"/>
                    <a:cs typeface="Arial" panose="020B0604020202020204" pitchFamily="34" charset="0"/>
                  </a:rPr>
                  <a:t>03</a:t>
                </a:r>
                <a:endParaRPr lang="zh-CN" altLang="en-US" spc="100" dirty="0">
                  <a:solidFill>
                    <a:schemeClr val="bg1"/>
                  </a:solidFill>
                  <a:effectLst>
                    <a:outerShdw blurRad="38100" dist="38100" dir="2700000" algn="tl">
                      <a:srgbClr val="000000">
                        <a:alpha val="43137"/>
                      </a:srgbClr>
                    </a:outerShdw>
                  </a:effectLst>
                  <a:latin typeface="Impact" panose="020B0806030902050204" pitchFamily="34" charset="0"/>
                  <a:cs typeface="Arial" panose="020B0604020202020204" pitchFamily="34" charset="0"/>
                </a:endParaRPr>
              </a:p>
            </p:txBody>
          </p:sp>
        </p:grpSp>
      </p:grpSp>
      <p:sp>
        <p:nvSpPr>
          <p:cNvPr id="2" name="文本框 1"/>
          <p:cNvSpPr txBox="1"/>
          <p:nvPr/>
        </p:nvSpPr>
        <p:spPr>
          <a:xfrm>
            <a:off x="3528060" y="2152015"/>
            <a:ext cx="4688840" cy="707886"/>
          </a:xfrm>
          <a:prstGeom prst="rect">
            <a:avLst/>
          </a:prstGeom>
          <a:noFill/>
        </p:spPr>
        <p:txBody>
          <a:bodyPr wrap="square" rtlCol="0">
            <a:spAutoFit/>
          </a:bodyPr>
          <a:lstStyle/>
          <a:p>
            <a:r>
              <a:rPr lang="zh-CN" altLang="en-US" sz="4000" b="1" spc="300" dirty="0">
                <a:solidFill>
                  <a:schemeClr val="accent1"/>
                </a:solidFill>
                <a:latin typeface="黑体" panose="02010609060101010101" charset="-122"/>
                <a:ea typeface="黑体" panose="02010609060101010101" charset="-122"/>
              </a:rPr>
              <a:t>操作流程</a:t>
            </a: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14735"/>
            <a:ext cx="8352928" cy="846386"/>
          </a:xfrm>
          <a:prstGeom prst="rect">
            <a:avLst/>
          </a:prstGeom>
          <a:noFill/>
        </p:spPr>
        <p:txBody>
          <a:bodyPr wrap="square" rtlCol="0" anchor="t">
            <a:spAutoFit/>
          </a:bodyPr>
          <a:lstStyle/>
          <a:p>
            <a:pPr lvl="0">
              <a:spcBef>
                <a:spcPts val="600"/>
              </a:spcBef>
              <a:buSzPct val="75000"/>
            </a:pPr>
            <a:r>
              <a:rPr lang="zh-CN" altLang="en-US" sz="2400" b="1" dirty="0">
                <a:solidFill>
                  <a:srgbClr val="FF0000"/>
                </a:solidFill>
              </a:rPr>
              <a:t>一、数据清洗与因素分析</a:t>
            </a:r>
            <a:endParaRPr lang="en-US" altLang="zh-CN" sz="2400" b="1" dirty="0">
              <a:solidFill>
                <a:srgbClr val="FF0000"/>
              </a:solidFill>
            </a:endParaRPr>
          </a:p>
          <a:p>
            <a:pPr marL="342900" lvl="0" indent="-342900">
              <a:spcBef>
                <a:spcPts val="600"/>
              </a:spcBef>
              <a:buSzPct val="75000"/>
              <a:buFont typeface="Wingdings" panose="05000000000000000000" pitchFamily="2" charset="2"/>
              <a:buChar char="l"/>
            </a:pPr>
            <a:r>
              <a:rPr lang="zh-CN" altLang="en-US" sz="2000" dirty="0"/>
              <a:t>原始数据概况</a:t>
            </a:r>
          </a:p>
        </p:txBody>
      </p:sp>
      <p:graphicFrame>
        <p:nvGraphicFramePr>
          <p:cNvPr id="2" name="对象 1"/>
          <p:cNvGraphicFramePr>
            <a:graphicFrameLocks noChangeAspect="1"/>
          </p:cNvGraphicFramePr>
          <p:nvPr>
            <p:extLst>
              <p:ext uri="{D42A27DB-BD31-4B8C-83A1-F6EECF244321}">
                <p14:modId xmlns:p14="http://schemas.microsoft.com/office/powerpoint/2010/main" val="441788774"/>
              </p:ext>
            </p:extLst>
          </p:nvPr>
        </p:nvGraphicFramePr>
        <p:xfrm>
          <a:off x="180306" y="1847142"/>
          <a:ext cx="4879258" cy="2814292"/>
        </p:xfrm>
        <a:graphic>
          <a:graphicData uri="http://schemas.openxmlformats.org/presentationml/2006/ole">
            <mc:AlternateContent xmlns:mc="http://schemas.openxmlformats.org/markup-compatibility/2006">
              <mc:Choice xmlns:v="urn:schemas-microsoft-com:vml" Requires="v">
                <p:oleObj r:id="rId3" imgW="7619040" imgH="4393440" progId="">
                  <p:embed/>
                </p:oleObj>
              </mc:Choice>
              <mc:Fallback>
                <p:oleObj r:id="rId3" imgW="7619040" imgH="4393440" progId="">
                  <p:embed/>
                  <p:pic>
                    <p:nvPicPr>
                      <p:cNvPr id="0" name=""/>
                      <p:cNvPicPr/>
                      <p:nvPr/>
                    </p:nvPicPr>
                    <p:blipFill>
                      <a:blip r:embed="rId4"/>
                      <a:stretch>
                        <a:fillRect/>
                      </a:stretch>
                    </p:blipFill>
                    <p:spPr>
                      <a:xfrm>
                        <a:off x="180306" y="1847142"/>
                        <a:ext cx="4879258" cy="2814292"/>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2892522714"/>
              </p:ext>
            </p:extLst>
          </p:nvPr>
        </p:nvGraphicFramePr>
        <p:xfrm>
          <a:off x="5059564" y="200489"/>
          <a:ext cx="3975971" cy="2921263"/>
        </p:xfrm>
        <a:graphic>
          <a:graphicData uri="http://schemas.openxmlformats.org/presentationml/2006/ole">
            <mc:AlternateContent xmlns:mc="http://schemas.openxmlformats.org/markup-compatibility/2006">
              <mc:Choice xmlns:v="urn:schemas-microsoft-com:vml" Requires="v">
                <p:oleObj r:id="rId5" imgW="7237800" imgH="5307840" progId="">
                  <p:embed/>
                </p:oleObj>
              </mc:Choice>
              <mc:Fallback>
                <p:oleObj r:id="rId5" imgW="7237800" imgH="5307840" progId="">
                  <p:embed/>
                  <p:pic>
                    <p:nvPicPr>
                      <p:cNvPr id="0" name=""/>
                      <p:cNvPicPr/>
                      <p:nvPr/>
                    </p:nvPicPr>
                    <p:blipFill>
                      <a:blip r:embed="rId6"/>
                      <a:stretch>
                        <a:fillRect/>
                      </a:stretch>
                    </p:blipFill>
                    <p:spPr>
                      <a:xfrm>
                        <a:off x="5059564" y="200489"/>
                        <a:ext cx="3975971" cy="2921263"/>
                      </a:xfrm>
                      <a:prstGeom prst="rect">
                        <a:avLst/>
                      </a:prstGeom>
                    </p:spPr>
                  </p:pic>
                </p:oleObj>
              </mc:Fallback>
            </mc:AlternateContent>
          </a:graphicData>
        </a:graphic>
      </p:graphicFrame>
      <p:sp>
        <p:nvSpPr>
          <p:cNvPr id="10" name="矩形 9"/>
          <p:cNvSpPr/>
          <p:nvPr/>
        </p:nvSpPr>
        <p:spPr>
          <a:xfrm>
            <a:off x="5436108" y="3371162"/>
            <a:ext cx="3457166" cy="1384995"/>
          </a:xfrm>
          <a:prstGeom prst="rect">
            <a:avLst/>
          </a:prstGeom>
          <a:solidFill>
            <a:schemeClr val="accent2"/>
          </a:solidFill>
        </p:spPr>
        <p:txBody>
          <a:bodyPr wrap="square">
            <a:spAutoFit/>
          </a:bodyPr>
          <a:lstStyle/>
          <a:p>
            <a:r>
              <a:rPr lang="zh-CN" altLang="en-US" sz="1400" dirty="0"/>
              <a:t>主要用于引入基础工作包，并解决后续图表中的中文显示问题。读入</a:t>
            </a:r>
            <a:r>
              <a:rPr lang="en-US" altLang="zh-CN" sz="1400" dirty="0"/>
              <a:t>csv</a:t>
            </a:r>
            <a:r>
              <a:rPr lang="zh-CN" altLang="en-US" sz="1400" dirty="0"/>
              <a:t>格式文件中的数据集，共</a:t>
            </a:r>
            <a:r>
              <a:rPr lang="en-US" altLang="zh-CN" sz="1400" dirty="0"/>
              <a:t>150000</a:t>
            </a:r>
            <a:r>
              <a:rPr lang="zh-CN" altLang="en-US" sz="1400" dirty="0"/>
              <a:t>条记录，</a:t>
            </a:r>
            <a:r>
              <a:rPr lang="en-US" altLang="zh-CN" sz="1400" dirty="0"/>
              <a:t>11</a:t>
            </a:r>
            <a:r>
              <a:rPr lang="zh-CN" altLang="en-US" sz="1400" dirty="0"/>
              <a:t>个字段。其中，</a:t>
            </a:r>
            <a:r>
              <a:rPr lang="en-US" altLang="zh-CN" sz="1400" dirty="0" err="1"/>
              <a:t>MonthlyIncome</a:t>
            </a:r>
            <a:r>
              <a:rPr lang="zh-CN" altLang="en-US" sz="1400" dirty="0"/>
              <a:t>和</a:t>
            </a:r>
            <a:r>
              <a:rPr lang="en-US" altLang="zh-CN" sz="1400" dirty="0" err="1"/>
              <a:t>NumberOfDependents</a:t>
            </a:r>
            <a:r>
              <a:rPr lang="zh-CN" altLang="en-US" sz="1400" dirty="0"/>
              <a:t>字段存在缺失，需要进行处理。</a:t>
            </a:r>
          </a:p>
        </p:txBody>
      </p:sp>
    </p:spTree>
    <p:extLst>
      <p:ext uri="{BB962C8B-B14F-4D97-AF65-F5344CB8AC3E}">
        <p14:creationId xmlns:p14="http://schemas.microsoft.com/office/powerpoint/2010/main" val="312306330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32" hidden="1"/>
          <p:cNvGrpSpPr/>
          <p:nvPr/>
        </p:nvGrpSpPr>
        <p:grpSpPr>
          <a:xfrm>
            <a:off x="1394613" y="1458583"/>
            <a:ext cx="7097153" cy="985779"/>
            <a:chOff x="1859164" y="1943975"/>
            <a:chExt cx="9461225" cy="1314144"/>
          </a:xfrm>
        </p:grpSpPr>
        <p:cxnSp>
          <p:nvCxnSpPr>
            <p:cNvPr id="46" name="Straight Connector 10"/>
            <p:cNvCxnSpPr/>
            <p:nvPr/>
          </p:nvCxnSpPr>
          <p:spPr>
            <a:xfrm flipH="1">
              <a:off x="1859164" y="2384884"/>
              <a:ext cx="984142" cy="873235"/>
            </a:xfrm>
            <a:prstGeom prst="line">
              <a:avLst/>
            </a:prstGeom>
            <a:ln w="12700" cap="flat" cmpd="sng" algn="ctr">
              <a:solidFill>
                <a:schemeClr val="accent1">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7" name="Straight Connector 13"/>
            <p:cNvCxnSpPr/>
            <p:nvPr/>
          </p:nvCxnSpPr>
          <p:spPr>
            <a:xfrm>
              <a:off x="1897934" y="1943975"/>
              <a:ext cx="1044715" cy="1051258"/>
            </a:xfrm>
            <a:prstGeom prst="line">
              <a:avLst/>
            </a:prstGeom>
            <a:ln w="12700" cap="flat" cmpd="sng" algn="ctr">
              <a:solidFill>
                <a:schemeClr val="accent1">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8" name="Straight Connector 18"/>
            <p:cNvCxnSpPr/>
            <p:nvPr/>
          </p:nvCxnSpPr>
          <p:spPr>
            <a:xfrm flipH="1">
              <a:off x="2940929" y="1943975"/>
              <a:ext cx="1046634" cy="1052977"/>
            </a:xfrm>
            <a:prstGeom prst="line">
              <a:avLst/>
            </a:prstGeom>
            <a:ln w="12700" cap="flat" cmpd="sng" algn="ctr">
              <a:solidFill>
                <a:schemeClr val="accent2">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9" name="Straight Connector 23"/>
            <p:cNvCxnSpPr/>
            <p:nvPr/>
          </p:nvCxnSpPr>
          <p:spPr>
            <a:xfrm>
              <a:off x="3992369" y="1943975"/>
              <a:ext cx="1044715" cy="1051258"/>
            </a:xfrm>
            <a:prstGeom prst="line">
              <a:avLst/>
            </a:prstGeom>
            <a:ln w="12700" cap="flat" cmpd="sng" algn="ctr">
              <a:solidFill>
                <a:schemeClr val="accent2">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0" name="Straight Connector 24"/>
            <p:cNvCxnSpPr/>
            <p:nvPr/>
          </p:nvCxnSpPr>
          <p:spPr>
            <a:xfrm flipH="1">
              <a:off x="5035364" y="1943975"/>
              <a:ext cx="1046634" cy="1052977"/>
            </a:xfrm>
            <a:prstGeom prst="line">
              <a:avLst/>
            </a:prstGeom>
            <a:ln w="12700" cap="flat" cmpd="sng" algn="ctr">
              <a:solidFill>
                <a:schemeClr val="accent3">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1" name="Straight Connector 25"/>
            <p:cNvCxnSpPr/>
            <p:nvPr/>
          </p:nvCxnSpPr>
          <p:spPr>
            <a:xfrm>
              <a:off x="6086804" y="1943975"/>
              <a:ext cx="1044715" cy="1051258"/>
            </a:xfrm>
            <a:prstGeom prst="line">
              <a:avLst/>
            </a:prstGeom>
            <a:ln w="12700" cap="flat" cmpd="sng" algn="ctr">
              <a:solidFill>
                <a:schemeClr val="accent3">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2" name="Straight Connector 26"/>
            <p:cNvCxnSpPr/>
            <p:nvPr/>
          </p:nvCxnSpPr>
          <p:spPr>
            <a:xfrm flipH="1">
              <a:off x="7129799" y="1943975"/>
              <a:ext cx="1046634" cy="1052977"/>
            </a:xfrm>
            <a:prstGeom prst="line">
              <a:avLst/>
            </a:prstGeom>
            <a:ln w="12700" cap="flat" cmpd="sng" algn="ctr">
              <a:solidFill>
                <a:schemeClr val="accent4">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3" name="Straight Connector 27"/>
            <p:cNvCxnSpPr/>
            <p:nvPr/>
          </p:nvCxnSpPr>
          <p:spPr>
            <a:xfrm>
              <a:off x="8181239" y="1943975"/>
              <a:ext cx="1044715" cy="1051258"/>
            </a:xfrm>
            <a:prstGeom prst="line">
              <a:avLst/>
            </a:prstGeom>
            <a:ln w="12700" cap="flat" cmpd="sng" algn="ctr">
              <a:solidFill>
                <a:schemeClr val="accent4">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4" name="Straight Connector 28"/>
            <p:cNvCxnSpPr/>
            <p:nvPr/>
          </p:nvCxnSpPr>
          <p:spPr>
            <a:xfrm flipH="1">
              <a:off x="9224234" y="1943975"/>
              <a:ext cx="1046634" cy="1052977"/>
            </a:xfrm>
            <a:prstGeom prst="line">
              <a:avLst/>
            </a:prstGeom>
            <a:ln w="12700" cap="flat" cmpd="sng" algn="ctr">
              <a:solidFill>
                <a:schemeClr val="accent5">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5" name="Straight Connector 29"/>
            <p:cNvCxnSpPr/>
            <p:nvPr/>
          </p:nvCxnSpPr>
          <p:spPr>
            <a:xfrm>
              <a:off x="10275674" y="1943975"/>
              <a:ext cx="1044715" cy="1051258"/>
            </a:xfrm>
            <a:prstGeom prst="line">
              <a:avLst/>
            </a:prstGeom>
            <a:ln w="12700" cap="flat" cmpd="sng" algn="ctr">
              <a:solidFill>
                <a:schemeClr val="accent5">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sp>
        <p:nvSpPr>
          <p:cNvPr id="88" name="文本框 87"/>
          <p:cNvSpPr txBox="1"/>
          <p:nvPr/>
        </p:nvSpPr>
        <p:spPr>
          <a:xfrm>
            <a:off x="228977" y="299636"/>
            <a:ext cx="3307715" cy="583565"/>
          </a:xfrm>
          <a:prstGeom prst="rect">
            <a:avLst/>
          </a:prstGeom>
          <a:noFill/>
        </p:spPr>
        <p:txBody>
          <a:bodyPr wrap="none" rtlCol="0">
            <a:spAutoFit/>
          </a:bodyPr>
          <a:lstStyle/>
          <a:p>
            <a:r>
              <a:rPr lang="zh-CN" altLang="en-US" sz="3200" b="1" spc="300" dirty="0">
                <a:solidFill>
                  <a:schemeClr val="accent1"/>
                </a:solidFill>
                <a:latin typeface="黑体" panose="02010609060101010101" charset="-122"/>
                <a:ea typeface="黑体" panose="02010609060101010101" charset="-122"/>
              </a:rPr>
              <a:t>【知识框架图】</a:t>
            </a:r>
          </a:p>
        </p:txBody>
      </p:sp>
      <p:sp>
        <p:nvSpPr>
          <p:cNvPr id="2" name="Rectangle 2"/>
          <p:cNvSpPr>
            <a:spLocks noChangeArrowheads="1"/>
          </p:cNvSpPr>
          <p:nvPr/>
        </p:nvSpPr>
        <p:spPr bwMode="auto">
          <a:xfrm>
            <a:off x="922579" y="1323237"/>
            <a:ext cx="1021364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17" name="图示 16">
            <a:extLst>
              <a:ext uri="{FF2B5EF4-FFF2-40B4-BE49-F238E27FC236}">
                <a16:creationId xmlns:a16="http://schemas.microsoft.com/office/drawing/2014/main" id="{B6B6EE46-9311-4BBA-896B-CD0E8767BAE6}"/>
              </a:ext>
            </a:extLst>
          </p:cNvPr>
          <p:cNvGraphicFramePr/>
          <p:nvPr>
            <p:extLst>
              <p:ext uri="{D42A27DB-BD31-4B8C-83A1-F6EECF244321}">
                <p14:modId xmlns:p14="http://schemas.microsoft.com/office/powerpoint/2010/main" val="4256293633"/>
              </p:ext>
            </p:extLst>
          </p:nvPr>
        </p:nvGraphicFramePr>
        <p:xfrm>
          <a:off x="1445140" y="1497734"/>
          <a:ext cx="5510953" cy="261857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14735"/>
            <a:ext cx="8352928" cy="707886"/>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定义</a:t>
            </a:r>
            <a:r>
              <a:rPr lang="en-US" altLang="zh-CN" sz="2000" dirty="0" err="1"/>
              <a:t>set_missing</a:t>
            </a:r>
            <a:r>
              <a:rPr lang="zh-CN" altLang="en-US" sz="2000" dirty="0"/>
              <a:t>函数，使用</a:t>
            </a:r>
            <a:r>
              <a:rPr lang="en-US" altLang="zh-CN" sz="2000" dirty="0" err="1"/>
              <a:t>sklearn</a:t>
            </a:r>
            <a:r>
              <a:rPr lang="zh-CN" altLang="en-US" sz="2000" dirty="0"/>
              <a:t>中的随机森林回归算法对缺失值（</a:t>
            </a:r>
            <a:r>
              <a:rPr lang="en-US" altLang="zh-CN" sz="2000" dirty="0"/>
              <a:t>0</a:t>
            </a:r>
            <a:r>
              <a:rPr lang="zh-CN" altLang="en-US" sz="2000" dirty="0"/>
              <a:t>值）进行填充。</a:t>
            </a:r>
          </a:p>
        </p:txBody>
      </p:sp>
      <p:graphicFrame>
        <p:nvGraphicFramePr>
          <p:cNvPr id="3" name="对象 2"/>
          <p:cNvGraphicFramePr>
            <a:graphicFrameLocks noChangeAspect="1"/>
          </p:cNvGraphicFramePr>
          <p:nvPr>
            <p:extLst>
              <p:ext uri="{D42A27DB-BD31-4B8C-83A1-F6EECF244321}">
                <p14:modId xmlns:p14="http://schemas.microsoft.com/office/powerpoint/2010/main" val="4191719563"/>
              </p:ext>
            </p:extLst>
          </p:nvPr>
        </p:nvGraphicFramePr>
        <p:xfrm>
          <a:off x="63346" y="1672814"/>
          <a:ext cx="4586283" cy="2699930"/>
        </p:xfrm>
        <a:graphic>
          <a:graphicData uri="http://schemas.openxmlformats.org/presentationml/2006/ole">
            <mc:AlternateContent xmlns:mc="http://schemas.openxmlformats.org/markup-compatibility/2006">
              <mc:Choice xmlns:v="urn:schemas-microsoft-com:vml" Requires="v">
                <p:oleObj r:id="rId3" imgW="6882480" imgH="4050720" progId="">
                  <p:embed/>
                </p:oleObj>
              </mc:Choice>
              <mc:Fallback>
                <p:oleObj r:id="rId3" imgW="6882480" imgH="4050720" progId="">
                  <p:embed/>
                  <p:pic>
                    <p:nvPicPr>
                      <p:cNvPr id="0" name=""/>
                      <p:cNvPicPr/>
                      <p:nvPr/>
                    </p:nvPicPr>
                    <p:blipFill>
                      <a:blip r:embed="rId4"/>
                      <a:stretch>
                        <a:fillRect/>
                      </a:stretch>
                    </p:blipFill>
                    <p:spPr>
                      <a:xfrm>
                        <a:off x="63346" y="1672814"/>
                        <a:ext cx="4586283" cy="2699930"/>
                      </a:xfrm>
                      <a:prstGeom prst="rect">
                        <a:avLst/>
                      </a:prstGeom>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1122002843"/>
              </p:ext>
            </p:extLst>
          </p:nvPr>
        </p:nvGraphicFramePr>
        <p:xfrm>
          <a:off x="4716810" y="1965691"/>
          <a:ext cx="4336882" cy="1949456"/>
        </p:xfrm>
        <a:graphic>
          <a:graphicData uri="http://schemas.openxmlformats.org/presentationml/2006/ole">
            <mc:AlternateContent xmlns:mc="http://schemas.openxmlformats.org/markup-compatibility/2006">
              <mc:Choice xmlns:v="urn:schemas-microsoft-com:vml" Requires="v">
                <p:oleObj r:id="rId5" imgW="6273000" imgH="2818800" progId="">
                  <p:embed/>
                </p:oleObj>
              </mc:Choice>
              <mc:Fallback>
                <p:oleObj r:id="rId5" imgW="6273000" imgH="2818800" progId="">
                  <p:embed/>
                  <p:pic>
                    <p:nvPicPr>
                      <p:cNvPr id="0" name=""/>
                      <p:cNvPicPr/>
                      <p:nvPr/>
                    </p:nvPicPr>
                    <p:blipFill>
                      <a:blip r:embed="rId6"/>
                      <a:stretch>
                        <a:fillRect/>
                      </a:stretch>
                    </p:blipFill>
                    <p:spPr>
                      <a:xfrm>
                        <a:off x="4716810" y="1965691"/>
                        <a:ext cx="4336882" cy="1949456"/>
                      </a:xfrm>
                      <a:prstGeom prst="rect">
                        <a:avLst/>
                      </a:prstGeom>
                    </p:spPr>
                  </p:pic>
                </p:oleObj>
              </mc:Fallback>
            </mc:AlternateContent>
          </a:graphicData>
        </a:graphic>
      </p:graphicFrame>
    </p:spTree>
    <p:extLst>
      <p:ext uri="{BB962C8B-B14F-4D97-AF65-F5344CB8AC3E}">
        <p14:creationId xmlns:p14="http://schemas.microsoft.com/office/powerpoint/2010/main" val="96300995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14735"/>
            <a:ext cx="8352928" cy="707886"/>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定义</a:t>
            </a:r>
            <a:r>
              <a:rPr lang="en-US" altLang="zh-CN" sz="2000" dirty="0" err="1"/>
              <a:t>outlier_processing</a:t>
            </a:r>
            <a:r>
              <a:rPr lang="zh-CN" altLang="en-US" sz="2000" dirty="0"/>
              <a:t>函数，用于对属性中的离群数据点（也称异常值，是指该属性取值特别小或者特别大的数据点）进行删除处理。</a:t>
            </a:r>
          </a:p>
        </p:txBody>
      </p:sp>
      <p:graphicFrame>
        <p:nvGraphicFramePr>
          <p:cNvPr id="2" name="对象 1"/>
          <p:cNvGraphicFramePr>
            <a:graphicFrameLocks noChangeAspect="1"/>
          </p:cNvGraphicFramePr>
          <p:nvPr>
            <p:extLst>
              <p:ext uri="{D42A27DB-BD31-4B8C-83A1-F6EECF244321}">
                <p14:modId xmlns:p14="http://schemas.microsoft.com/office/powerpoint/2010/main" val="2204093565"/>
              </p:ext>
            </p:extLst>
          </p:nvPr>
        </p:nvGraphicFramePr>
        <p:xfrm>
          <a:off x="2555660" y="1564432"/>
          <a:ext cx="4000128" cy="3439134"/>
        </p:xfrm>
        <a:graphic>
          <a:graphicData uri="http://schemas.openxmlformats.org/presentationml/2006/ole">
            <mc:AlternateContent xmlns:mc="http://schemas.openxmlformats.org/markup-compatibility/2006">
              <mc:Choice xmlns:v="urn:schemas-microsoft-com:vml" Requires="v">
                <p:oleObj r:id="rId3" imgW="6221880" imgH="5333040" progId="">
                  <p:embed/>
                </p:oleObj>
              </mc:Choice>
              <mc:Fallback>
                <p:oleObj r:id="rId3" imgW="6221880" imgH="5333040" progId="">
                  <p:embed/>
                  <p:pic>
                    <p:nvPicPr>
                      <p:cNvPr id="0" name=""/>
                      <p:cNvPicPr/>
                      <p:nvPr/>
                    </p:nvPicPr>
                    <p:blipFill>
                      <a:blip r:embed="rId4"/>
                      <a:stretch>
                        <a:fillRect/>
                      </a:stretch>
                    </p:blipFill>
                    <p:spPr>
                      <a:xfrm>
                        <a:off x="2555660" y="1564432"/>
                        <a:ext cx="4000128" cy="3439134"/>
                      </a:xfrm>
                      <a:prstGeom prst="rect">
                        <a:avLst/>
                      </a:prstGeom>
                    </p:spPr>
                  </p:pic>
                </p:oleObj>
              </mc:Fallback>
            </mc:AlternateContent>
          </a:graphicData>
        </a:graphic>
      </p:graphicFrame>
    </p:spTree>
    <p:extLst>
      <p:ext uri="{BB962C8B-B14F-4D97-AF65-F5344CB8AC3E}">
        <p14:creationId xmlns:p14="http://schemas.microsoft.com/office/powerpoint/2010/main" val="419361730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14735"/>
            <a:ext cx="8352928" cy="400110"/>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zh-CN" dirty="0"/>
              <a:t>属性离群点原始分布</a:t>
            </a:r>
            <a:endParaRPr lang="zh-CN" altLang="en-US" sz="2000" dirty="0"/>
          </a:p>
        </p:txBody>
      </p:sp>
      <p:graphicFrame>
        <p:nvGraphicFramePr>
          <p:cNvPr id="2" name="对象 1"/>
          <p:cNvGraphicFramePr>
            <a:graphicFrameLocks noChangeAspect="1"/>
          </p:cNvGraphicFramePr>
          <p:nvPr>
            <p:extLst>
              <p:ext uri="{D42A27DB-BD31-4B8C-83A1-F6EECF244321}">
                <p14:modId xmlns:p14="http://schemas.microsoft.com/office/powerpoint/2010/main" val="2482187979"/>
              </p:ext>
            </p:extLst>
          </p:nvPr>
        </p:nvGraphicFramePr>
        <p:xfrm>
          <a:off x="286339" y="1420416"/>
          <a:ext cx="4542160" cy="3277131"/>
        </p:xfrm>
        <a:graphic>
          <a:graphicData uri="http://schemas.openxmlformats.org/presentationml/2006/ole">
            <mc:AlternateContent xmlns:mc="http://schemas.openxmlformats.org/markup-compatibility/2006">
              <mc:Choice xmlns:v="urn:schemas-microsoft-com:vml" Requires="v">
                <p:oleObj r:id="rId3" imgW="5193360" imgH="3745800" progId="">
                  <p:embed/>
                </p:oleObj>
              </mc:Choice>
              <mc:Fallback>
                <p:oleObj r:id="rId3" imgW="5193360" imgH="3745800" progId="">
                  <p:embed/>
                  <p:pic>
                    <p:nvPicPr>
                      <p:cNvPr id="0" name=""/>
                      <p:cNvPicPr/>
                      <p:nvPr/>
                    </p:nvPicPr>
                    <p:blipFill>
                      <a:blip r:embed="rId4"/>
                      <a:stretch>
                        <a:fillRect/>
                      </a:stretch>
                    </p:blipFill>
                    <p:spPr>
                      <a:xfrm>
                        <a:off x="286339" y="1420416"/>
                        <a:ext cx="4542160" cy="3277131"/>
                      </a:xfrm>
                      <a:prstGeom prst="rect">
                        <a:avLst/>
                      </a:prstGeom>
                    </p:spPr>
                  </p:pic>
                </p:oleObj>
              </mc:Fallback>
            </mc:AlternateContent>
          </a:graphicData>
        </a:graphic>
      </p:graphicFrame>
      <p:pic>
        <p:nvPicPr>
          <p:cNvPr id="9" name="图片 8"/>
          <p:cNvPicPr/>
          <p:nvPr/>
        </p:nvPicPr>
        <p:blipFill>
          <a:blip r:embed="rId5" cstate="print">
            <a:extLst>
              <a:ext uri="{28A0092B-C50C-407E-A947-70E740481C1C}">
                <a14:useLocalDpi xmlns:a14="http://schemas.microsoft.com/office/drawing/2010/main" val="0"/>
              </a:ext>
            </a:extLst>
          </a:blip>
          <a:stretch>
            <a:fillRect/>
          </a:stretch>
        </p:blipFill>
        <p:spPr>
          <a:xfrm>
            <a:off x="5927268" y="187315"/>
            <a:ext cx="2192832" cy="1686316"/>
          </a:xfrm>
          <a:prstGeom prst="rect">
            <a:avLst/>
          </a:prstGeom>
        </p:spPr>
      </p:pic>
      <p:sp>
        <p:nvSpPr>
          <p:cNvPr id="3" name="矩形 2"/>
          <p:cNvSpPr/>
          <p:nvPr/>
        </p:nvSpPr>
        <p:spPr>
          <a:xfrm>
            <a:off x="5915955" y="1914734"/>
            <a:ext cx="2299540" cy="276999"/>
          </a:xfrm>
          <a:prstGeom prst="rect">
            <a:avLst/>
          </a:prstGeom>
        </p:spPr>
        <p:txBody>
          <a:bodyPr wrap="none">
            <a:spAutoFit/>
          </a:bodyPr>
          <a:lstStyle/>
          <a:p>
            <a:r>
              <a:rPr lang="zh-CN" altLang="en-US" sz="1200" dirty="0"/>
              <a:t>图 17-2 MonthlyIncome原始分布</a:t>
            </a:r>
          </a:p>
        </p:txBody>
      </p:sp>
      <p:pic>
        <p:nvPicPr>
          <p:cNvPr id="11" name="图片 10">
            <a:extLst>
              <a:ext uri="{FF2B5EF4-FFF2-40B4-BE49-F238E27FC236}">
                <a16:creationId xmlns:a16="http://schemas.microsoft.com/office/drawing/2014/main" id="{FE8AFF9A-CC85-4960-90EA-689C9B8784A8}"/>
              </a:ext>
            </a:extLst>
          </p:cNvPr>
          <p:cNvPicPr/>
          <p:nvPr/>
        </p:nvPicPr>
        <p:blipFill>
          <a:blip r:embed="rId6" cstate="print">
            <a:extLst>
              <a:ext uri="{28A0092B-C50C-407E-A947-70E740481C1C}">
                <a14:useLocalDpi xmlns:a14="http://schemas.microsoft.com/office/drawing/2010/main" val="0"/>
              </a:ext>
            </a:extLst>
          </a:blip>
          <a:stretch>
            <a:fillRect/>
          </a:stretch>
        </p:blipFill>
        <p:spPr>
          <a:xfrm>
            <a:off x="6019733" y="2314297"/>
            <a:ext cx="2195762" cy="1825372"/>
          </a:xfrm>
          <a:prstGeom prst="rect">
            <a:avLst/>
          </a:prstGeom>
        </p:spPr>
      </p:pic>
      <p:sp>
        <p:nvSpPr>
          <p:cNvPr id="12" name="矩形 11">
            <a:extLst>
              <a:ext uri="{FF2B5EF4-FFF2-40B4-BE49-F238E27FC236}">
                <a16:creationId xmlns:a16="http://schemas.microsoft.com/office/drawing/2014/main" id="{19799E8E-8EF9-4E2B-8614-E5A5B2186CBA}"/>
              </a:ext>
            </a:extLst>
          </p:cNvPr>
          <p:cNvSpPr/>
          <p:nvPr/>
        </p:nvSpPr>
        <p:spPr>
          <a:xfrm>
            <a:off x="5927917" y="4100991"/>
            <a:ext cx="2453429" cy="276999"/>
          </a:xfrm>
          <a:prstGeom prst="rect">
            <a:avLst/>
          </a:prstGeom>
        </p:spPr>
        <p:txBody>
          <a:bodyPr wrap="none">
            <a:spAutoFit/>
          </a:bodyPr>
          <a:lstStyle/>
          <a:p>
            <a:r>
              <a:rPr lang="zh-CN" altLang="en-US" sz="1200" dirty="0"/>
              <a:t>图 17-3 MonthlyIncome处理后分布</a:t>
            </a:r>
          </a:p>
        </p:txBody>
      </p:sp>
      <p:sp>
        <p:nvSpPr>
          <p:cNvPr id="13" name="文本框 12">
            <a:extLst>
              <a:ext uri="{FF2B5EF4-FFF2-40B4-BE49-F238E27FC236}">
                <a16:creationId xmlns:a16="http://schemas.microsoft.com/office/drawing/2014/main" id="{DA76BFE5-6492-49D0-91CE-3E508D7A78C1}"/>
              </a:ext>
            </a:extLst>
          </p:cNvPr>
          <p:cNvSpPr txBox="1"/>
          <p:nvPr/>
        </p:nvSpPr>
        <p:spPr>
          <a:xfrm>
            <a:off x="5154284" y="4508159"/>
            <a:ext cx="4175306" cy="523220"/>
          </a:xfrm>
          <a:prstGeom prst="rect">
            <a:avLst/>
          </a:prstGeom>
          <a:noFill/>
        </p:spPr>
        <p:txBody>
          <a:bodyPr wrap="square" rtlCol="0" anchor="t">
            <a:spAutoFit/>
          </a:bodyPr>
          <a:lstStyle/>
          <a:p>
            <a:pPr lvl="0">
              <a:spcBef>
                <a:spcPts val="600"/>
              </a:spcBef>
              <a:buSzPct val="75000"/>
            </a:pPr>
            <a:r>
              <a:rPr lang="zh-CN" altLang="en-US" sz="1400" dirty="0"/>
              <a:t>对</a:t>
            </a:r>
            <a:r>
              <a:rPr lang="en-US" altLang="zh-CN" sz="1400" dirty="0" err="1"/>
              <a:t>MonthlyIncome</a:t>
            </a:r>
            <a:r>
              <a:rPr lang="zh-CN" altLang="en-US" sz="1400" dirty="0"/>
              <a:t>属性进行处理。其原始分布最大值高达</a:t>
            </a:r>
            <a:r>
              <a:rPr lang="en-US" altLang="zh-CN" sz="1400" dirty="0"/>
              <a:t>3000000</a:t>
            </a:r>
            <a:r>
              <a:rPr lang="zh-CN" altLang="en-US" sz="1400" dirty="0"/>
              <a:t>。处理后，分布区间更显合理</a:t>
            </a:r>
          </a:p>
        </p:txBody>
      </p:sp>
    </p:spTree>
    <p:extLst>
      <p:ext uri="{BB962C8B-B14F-4D97-AF65-F5344CB8AC3E}">
        <p14:creationId xmlns:p14="http://schemas.microsoft.com/office/powerpoint/2010/main" val="106856611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14735"/>
            <a:ext cx="8352928" cy="400110"/>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对其他属性进行离群点处理</a:t>
            </a:r>
          </a:p>
        </p:txBody>
      </p:sp>
      <p:graphicFrame>
        <p:nvGraphicFramePr>
          <p:cNvPr id="2" name="对象 1"/>
          <p:cNvGraphicFramePr>
            <a:graphicFrameLocks noChangeAspect="1"/>
          </p:cNvGraphicFramePr>
          <p:nvPr>
            <p:extLst>
              <p:ext uri="{D42A27DB-BD31-4B8C-83A1-F6EECF244321}">
                <p14:modId xmlns:p14="http://schemas.microsoft.com/office/powerpoint/2010/main" val="1018946165"/>
              </p:ext>
            </p:extLst>
          </p:nvPr>
        </p:nvGraphicFramePr>
        <p:xfrm>
          <a:off x="635722" y="1376012"/>
          <a:ext cx="6141128" cy="2060628"/>
        </p:xfrm>
        <a:graphic>
          <a:graphicData uri="http://schemas.openxmlformats.org/presentationml/2006/ole">
            <mc:AlternateContent xmlns:mc="http://schemas.openxmlformats.org/markup-compatibility/2006">
              <mc:Choice xmlns:v="urn:schemas-microsoft-com:vml" Requires="v">
                <p:oleObj r:id="rId3" imgW="5980680" imgH="2006280" progId="">
                  <p:embed/>
                </p:oleObj>
              </mc:Choice>
              <mc:Fallback>
                <p:oleObj r:id="rId3" imgW="5980680" imgH="2006280" progId="">
                  <p:embed/>
                  <p:pic>
                    <p:nvPicPr>
                      <p:cNvPr id="0" name=""/>
                      <p:cNvPicPr/>
                      <p:nvPr/>
                    </p:nvPicPr>
                    <p:blipFill>
                      <a:blip r:embed="rId4"/>
                      <a:stretch>
                        <a:fillRect/>
                      </a:stretch>
                    </p:blipFill>
                    <p:spPr>
                      <a:xfrm>
                        <a:off x="635722" y="1376012"/>
                        <a:ext cx="6141128" cy="2060628"/>
                      </a:xfrm>
                      <a:prstGeom prst="rect">
                        <a:avLst/>
                      </a:prstGeom>
                    </p:spPr>
                  </p:pic>
                </p:oleObj>
              </mc:Fallback>
            </mc:AlternateContent>
          </a:graphicData>
        </a:graphic>
      </p:graphicFrame>
    </p:spTree>
    <p:extLst>
      <p:ext uri="{BB962C8B-B14F-4D97-AF65-F5344CB8AC3E}">
        <p14:creationId xmlns:p14="http://schemas.microsoft.com/office/powerpoint/2010/main" val="227863613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14735"/>
            <a:ext cx="8352928" cy="400110"/>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三属性原始分布</a:t>
            </a:r>
          </a:p>
        </p:txBody>
      </p:sp>
      <p:graphicFrame>
        <p:nvGraphicFramePr>
          <p:cNvPr id="2" name="对象 1"/>
          <p:cNvGraphicFramePr>
            <a:graphicFrameLocks noChangeAspect="1"/>
          </p:cNvGraphicFramePr>
          <p:nvPr>
            <p:extLst>
              <p:ext uri="{D42A27DB-BD31-4B8C-83A1-F6EECF244321}">
                <p14:modId xmlns:p14="http://schemas.microsoft.com/office/powerpoint/2010/main" val="2242159753"/>
              </p:ext>
            </p:extLst>
          </p:nvPr>
        </p:nvGraphicFramePr>
        <p:xfrm>
          <a:off x="337631" y="1348408"/>
          <a:ext cx="4478032" cy="3592962"/>
        </p:xfrm>
        <a:graphic>
          <a:graphicData uri="http://schemas.openxmlformats.org/presentationml/2006/ole">
            <mc:AlternateContent xmlns:mc="http://schemas.openxmlformats.org/markup-compatibility/2006">
              <mc:Choice xmlns:v="urn:schemas-microsoft-com:vml" Requires="v">
                <p:oleObj r:id="rId3" imgW="5396760" imgH="4330080" progId="">
                  <p:embed/>
                </p:oleObj>
              </mc:Choice>
              <mc:Fallback>
                <p:oleObj r:id="rId3" imgW="5396760" imgH="4330080" progId="">
                  <p:embed/>
                  <p:pic>
                    <p:nvPicPr>
                      <p:cNvPr id="0" name=""/>
                      <p:cNvPicPr/>
                      <p:nvPr/>
                    </p:nvPicPr>
                    <p:blipFill>
                      <a:blip r:embed="rId4"/>
                      <a:stretch>
                        <a:fillRect/>
                      </a:stretch>
                    </p:blipFill>
                    <p:spPr>
                      <a:xfrm>
                        <a:off x="337631" y="1348408"/>
                        <a:ext cx="4478032" cy="3592962"/>
                      </a:xfrm>
                      <a:prstGeom prst="rect">
                        <a:avLst/>
                      </a:prstGeom>
                    </p:spPr>
                  </p:pic>
                </p:oleObj>
              </mc:Fallback>
            </mc:AlternateContent>
          </a:graphicData>
        </a:graphic>
      </p:graphicFrame>
      <p:sp>
        <p:nvSpPr>
          <p:cNvPr id="3" name="矩形 2"/>
          <p:cNvSpPr/>
          <p:nvPr/>
        </p:nvSpPr>
        <p:spPr>
          <a:xfrm>
            <a:off x="5724922" y="4102421"/>
            <a:ext cx="2558714" cy="369332"/>
          </a:xfrm>
          <a:prstGeom prst="rect">
            <a:avLst/>
          </a:prstGeom>
        </p:spPr>
        <p:txBody>
          <a:bodyPr wrap="none">
            <a:spAutoFit/>
          </a:bodyPr>
          <a:lstStyle/>
          <a:p>
            <a:r>
              <a:rPr lang="zh-CN" altLang="en-US" dirty="0"/>
              <a:t>图 17-4 三属性原始分布</a:t>
            </a:r>
          </a:p>
        </p:txBody>
      </p:sp>
      <p:pic>
        <p:nvPicPr>
          <p:cNvPr id="1026" name="Picture 2">
            <a:extLst>
              <a:ext uri="{FF2B5EF4-FFF2-40B4-BE49-F238E27FC236}">
                <a16:creationId xmlns:a16="http://schemas.microsoft.com/office/drawing/2014/main" id="{EB3AC462-0FB9-4E9D-89DF-DE3A750535B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097686" y="1244629"/>
            <a:ext cx="3533775" cy="2352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8625095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14735"/>
            <a:ext cx="8352928" cy="400110"/>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删除离群点后分布</a:t>
            </a:r>
          </a:p>
        </p:txBody>
      </p:sp>
      <p:graphicFrame>
        <p:nvGraphicFramePr>
          <p:cNvPr id="2" name="对象 1"/>
          <p:cNvGraphicFramePr>
            <a:graphicFrameLocks noChangeAspect="1"/>
          </p:cNvGraphicFramePr>
          <p:nvPr>
            <p:extLst>
              <p:ext uri="{D42A27DB-BD31-4B8C-83A1-F6EECF244321}">
                <p14:modId xmlns:p14="http://schemas.microsoft.com/office/powerpoint/2010/main" val="3679718390"/>
              </p:ext>
            </p:extLst>
          </p:nvPr>
        </p:nvGraphicFramePr>
        <p:xfrm>
          <a:off x="348733" y="1540714"/>
          <a:ext cx="4577978" cy="2468798"/>
        </p:xfrm>
        <a:graphic>
          <a:graphicData uri="http://schemas.openxmlformats.org/presentationml/2006/ole">
            <mc:AlternateContent xmlns:mc="http://schemas.openxmlformats.org/markup-compatibility/2006">
              <mc:Choice xmlns:v="urn:schemas-microsoft-com:vml" Requires="v">
                <p:oleObj r:id="rId3" imgW="5841000" imgH="3148920" progId="">
                  <p:embed/>
                </p:oleObj>
              </mc:Choice>
              <mc:Fallback>
                <p:oleObj r:id="rId3" imgW="5841000" imgH="3148920" progId="">
                  <p:embed/>
                  <p:pic>
                    <p:nvPicPr>
                      <p:cNvPr id="0" name=""/>
                      <p:cNvPicPr/>
                      <p:nvPr/>
                    </p:nvPicPr>
                    <p:blipFill>
                      <a:blip r:embed="rId4"/>
                      <a:stretch>
                        <a:fillRect/>
                      </a:stretch>
                    </p:blipFill>
                    <p:spPr>
                      <a:xfrm>
                        <a:off x="348733" y="1540714"/>
                        <a:ext cx="4577978" cy="2468798"/>
                      </a:xfrm>
                      <a:prstGeom prst="rect">
                        <a:avLst/>
                      </a:prstGeom>
                    </p:spPr>
                  </p:pic>
                </p:oleObj>
              </mc:Fallback>
            </mc:AlternateContent>
          </a:graphicData>
        </a:graphic>
      </p:graphicFrame>
      <p:pic>
        <p:nvPicPr>
          <p:cNvPr id="9" name="图片 8"/>
          <p:cNvPicPr/>
          <p:nvPr/>
        </p:nvPicPr>
        <p:blipFill>
          <a:blip r:embed="rId5" cstate="print">
            <a:extLst>
              <a:ext uri="{28A0092B-C50C-407E-A947-70E740481C1C}">
                <a14:useLocalDpi xmlns:a14="http://schemas.microsoft.com/office/drawing/2010/main" val="0"/>
              </a:ext>
            </a:extLst>
          </a:blip>
          <a:stretch>
            <a:fillRect/>
          </a:stretch>
        </p:blipFill>
        <p:spPr>
          <a:xfrm>
            <a:off x="5148858" y="1672814"/>
            <a:ext cx="3779520" cy="2487295"/>
          </a:xfrm>
          <a:prstGeom prst="rect">
            <a:avLst/>
          </a:prstGeom>
        </p:spPr>
      </p:pic>
      <p:sp>
        <p:nvSpPr>
          <p:cNvPr id="3" name="矩形 2"/>
          <p:cNvSpPr/>
          <p:nvPr/>
        </p:nvSpPr>
        <p:spPr>
          <a:xfrm>
            <a:off x="5768675" y="4226899"/>
            <a:ext cx="2771913" cy="369332"/>
          </a:xfrm>
          <a:prstGeom prst="rect">
            <a:avLst/>
          </a:prstGeom>
        </p:spPr>
        <p:txBody>
          <a:bodyPr wrap="none">
            <a:spAutoFit/>
          </a:bodyPr>
          <a:lstStyle/>
          <a:p>
            <a:r>
              <a:rPr lang="zh-CN" altLang="en-US" dirty="0"/>
              <a:t>图 17</a:t>
            </a:r>
            <a:r>
              <a:rPr lang="en-US" altLang="zh-CN" dirty="0"/>
              <a:t>-</a:t>
            </a:r>
            <a:r>
              <a:rPr lang="zh-CN" altLang="en-US" dirty="0"/>
              <a:t>5 三属性处理后分布</a:t>
            </a:r>
          </a:p>
        </p:txBody>
      </p:sp>
    </p:spTree>
    <p:extLst>
      <p:ext uri="{BB962C8B-B14F-4D97-AF65-F5344CB8AC3E}">
        <p14:creationId xmlns:p14="http://schemas.microsoft.com/office/powerpoint/2010/main" val="76705715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700336"/>
            <a:ext cx="3240360" cy="2323713"/>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测试集与训练集生成</a:t>
            </a:r>
            <a:endParaRPr lang="en-US" altLang="zh-CN" sz="2000" dirty="0"/>
          </a:p>
          <a:p>
            <a:pPr marL="342900" lvl="0" indent="-342900">
              <a:spcBef>
                <a:spcPts val="600"/>
              </a:spcBef>
              <a:buSzPct val="75000"/>
              <a:buFont typeface="Wingdings" panose="05000000000000000000" pitchFamily="2" charset="2"/>
              <a:buChar char="l"/>
            </a:pPr>
            <a:r>
              <a:rPr lang="zh-CN" altLang="en-US" sz="2000" dirty="0"/>
              <a:t>首先对</a:t>
            </a:r>
            <a:r>
              <a:rPr lang="en-US" altLang="zh-CN" sz="2000" dirty="0"/>
              <a:t>SeriousDlqin2yrs</a:t>
            </a:r>
            <a:r>
              <a:rPr lang="zh-CN" altLang="en-US" sz="2000" dirty="0"/>
              <a:t>属性做了取值反转，使得大小方向与信用评分的大小方向一致。随后进行了训练集和测试集的分拆。</a:t>
            </a:r>
          </a:p>
        </p:txBody>
      </p:sp>
      <p:graphicFrame>
        <p:nvGraphicFramePr>
          <p:cNvPr id="2" name="对象 1"/>
          <p:cNvGraphicFramePr>
            <a:graphicFrameLocks noChangeAspect="1"/>
          </p:cNvGraphicFramePr>
          <p:nvPr>
            <p:extLst>
              <p:ext uri="{D42A27DB-BD31-4B8C-83A1-F6EECF244321}">
                <p14:modId xmlns:p14="http://schemas.microsoft.com/office/powerpoint/2010/main" val="2390980326"/>
              </p:ext>
            </p:extLst>
          </p:nvPr>
        </p:nvGraphicFramePr>
        <p:xfrm>
          <a:off x="3564682" y="340295"/>
          <a:ext cx="4896544" cy="4683651"/>
        </p:xfrm>
        <a:graphic>
          <a:graphicData uri="http://schemas.openxmlformats.org/presentationml/2006/ole">
            <mc:AlternateContent xmlns:mc="http://schemas.openxmlformats.org/markup-compatibility/2006">
              <mc:Choice xmlns:v="urn:schemas-microsoft-com:vml" Requires="v">
                <p:oleObj r:id="rId3" imgW="6692040" imgH="6387120" progId="">
                  <p:embed/>
                </p:oleObj>
              </mc:Choice>
              <mc:Fallback>
                <p:oleObj r:id="rId3" imgW="6692040" imgH="6387120" progId="">
                  <p:embed/>
                  <p:pic>
                    <p:nvPicPr>
                      <p:cNvPr id="0" name=""/>
                      <p:cNvPicPr/>
                      <p:nvPr/>
                    </p:nvPicPr>
                    <p:blipFill>
                      <a:blip r:embed="rId4"/>
                      <a:stretch>
                        <a:fillRect/>
                      </a:stretch>
                    </p:blipFill>
                    <p:spPr>
                      <a:xfrm>
                        <a:off x="3564682" y="340295"/>
                        <a:ext cx="4896544" cy="4683651"/>
                      </a:xfrm>
                      <a:prstGeom prst="rect">
                        <a:avLst/>
                      </a:prstGeom>
                    </p:spPr>
                  </p:pic>
                </p:oleObj>
              </mc:Fallback>
            </mc:AlternateContent>
          </a:graphicData>
        </a:graphic>
      </p:graphicFrame>
    </p:spTree>
    <p:extLst>
      <p:ext uri="{BB962C8B-B14F-4D97-AF65-F5344CB8AC3E}">
        <p14:creationId xmlns:p14="http://schemas.microsoft.com/office/powerpoint/2010/main" val="249030535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14735"/>
            <a:ext cx="8352928" cy="784830"/>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指定分箱数</a:t>
            </a:r>
            <a:endParaRPr lang="en-US" altLang="zh-CN" sz="2000" dirty="0"/>
          </a:p>
          <a:p>
            <a:pPr marL="342900" lvl="0" indent="-342900">
              <a:spcBef>
                <a:spcPts val="600"/>
              </a:spcBef>
              <a:buSzPct val="75000"/>
              <a:buFont typeface="Wingdings" panose="05000000000000000000" pitchFamily="2" charset="2"/>
              <a:buChar char="l"/>
            </a:pPr>
            <a:r>
              <a:rPr lang="zh-CN" altLang="zh-CN" dirty="0"/>
              <a:t>对属性进行分箱处理，并计算每个箱体内的</a:t>
            </a:r>
            <a:r>
              <a:rPr lang="en-US" altLang="zh-CN" dirty="0" err="1"/>
              <a:t>WoE</a:t>
            </a:r>
            <a:r>
              <a:rPr lang="zh-CN" altLang="zh-CN" dirty="0"/>
              <a:t>值，以及整个属性的</a:t>
            </a:r>
            <a:r>
              <a:rPr lang="en-US" altLang="zh-CN" dirty="0"/>
              <a:t>IV</a:t>
            </a:r>
            <a:r>
              <a:rPr lang="zh-CN" altLang="zh-CN" dirty="0"/>
              <a:t>。</a:t>
            </a:r>
            <a:endParaRPr lang="zh-CN" altLang="en-US" sz="2000" dirty="0"/>
          </a:p>
        </p:txBody>
      </p:sp>
      <p:graphicFrame>
        <p:nvGraphicFramePr>
          <p:cNvPr id="2" name="对象 1"/>
          <p:cNvGraphicFramePr>
            <a:graphicFrameLocks noChangeAspect="1"/>
          </p:cNvGraphicFramePr>
          <p:nvPr>
            <p:extLst>
              <p:ext uri="{D42A27DB-BD31-4B8C-83A1-F6EECF244321}">
                <p14:modId xmlns:p14="http://schemas.microsoft.com/office/powerpoint/2010/main" val="3927819725"/>
              </p:ext>
            </p:extLst>
          </p:nvPr>
        </p:nvGraphicFramePr>
        <p:xfrm>
          <a:off x="180306" y="1688845"/>
          <a:ext cx="4396486" cy="3355849"/>
        </p:xfrm>
        <a:graphic>
          <a:graphicData uri="http://schemas.openxmlformats.org/presentationml/2006/ole">
            <mc:AlternateContent xmlns:mc="http://schemas.openxmlformats.org/markup-compatibility/2006">
              <mc:Choice xmlns:v="urn:schemas-microsoft-com:vml" Requires="v">
                <p:oleObj r:id="rId3" imgW="6057000" imgH="4622040" progId="">
                  <p:embed/>
                </p:oleObj>
              </mc:Choice>
              <mc:Fallback>
                <p:oleObj r:id="rId3" imgW="6057000" imgH="4622040" progId="">
                  <p:embed/>
                  <p:pic>
                    <p:nvPicPr>
                      <p:cNvPr id="0" name=""/>
                      <p:cNvPicPr/>
                      <p:nvPr/>
                    </p:nvPicPr>
                    <p:blipFill>
                      <a:blip r:embed="rId4"/>
                      <a:stretch>
                        <a:fillRect/>
                      </a:stretch>
                    </p:blipFill>
                    <p:spPr>
                      <a:xfrm>
                        <a:off x="180306" y="1688845"/>
                        <a:ext cx="4396486" cy="3355849"/>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4129651471"/>
              </p:ext>
            </p:extLst>
          </p:nvPr>
        </p:nvGraphicFramePr>
        <p:xfrm>
          <a:off x="4810636" y="1707781"/>
          <a:ext cx="3866613" cy="3238960"/>
        </p:xfrm>
        <a:graphic>
          <a:graphicData uri="http://schemas.openxmlformats.org/presentationml/2006/ole">
            <mc:AlternateContent xmlns:mc="http://schemas.openxmlformats.org/markup-compatibility/2006">
              <mc:Choice xmlns:v="urn:schemas-microsoft-com:vml" Requires="v">
                <p:oleObj r:id="rId5" imgW="5485680" imgH="4596480" progId="">
                  <p:embed/>
                </p:oleObj>
              </mc:Choice>
              <mc:Fallback>
                <p:oleObj r:id="rId5" imgW="5485680" imgH="4596480" progId="">
                  <p:embed/>
                  <p:pic>
                    <p:nvPicPr>
                      <p:cNvPr id="0" name=""/>
                      <p:cNvPicPr/>
                      <p:nvPr/>
                    </p:nvPicPr>
                    <p:blipFill>
                      <a:blip r:embed="rId6"/>
                      <a:stretch>
                        <a:fillRect/>
                      </a:stretch>
                    </p:blipFill>
                    <p:spPr>
                      <a:xfrm>
                        <a:off x="4810636" y="1707781"/>
                        <a:ext cx="3866613" cy="3238960"/>
                      </a:xfrm>
                      <a:prstGeom prst="rect">
                        <a:avLst/>
                      </a:prstGeom>
                    </p:spPr>
                  </p:pic>
                </p:oleObj>
              </mc:Fallback>
            </mc:AlternateContent>
          </a:graphicData>
        </a:graphic>
      </p:graphicFrame>
    </p:spTree>
    <p:extLst>
      <p:ext uri="{BB962C8B-B14F-4D97-AF65-F5344CB8AC3E}">
        <p14:creationId xmlns:p14="http://schemas.microsoft.com/office/powerpoint/2010/main" val="344046891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14735"/>
            <a:ext cx="8352928" cy="400110"/>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指定分箱间隔</a:t>
            </a:r>
            <a:endParaRPr lang="en-US" altLang="zh-CN" sz="2000" dirty="0"/>
          </a:p>
        </p:txBody>
      </p:sp>
      <p:graphicFrame>
        <p:nvGraphicFramePr>
          <p:cNvPr id="2" name="对象 1"/>
          <p:cNvGraphicFramePr>
            <a:graphicFrameLocks noChangeAspect="1"/>
          </p:cNvGraphicFramePr>
          <p:nvPr>
            <p:extLst>
              <p:ext uri="{D42A27DB-BD31-4B8C-83A1-F6EECF244321}">
                <p14:modId xmlns:p14="http://schemas.microsoft.com/office/powerpoint/2010/main" val="2141791644"/>
              </p:ext>
            </p:extLst>
          </p:nvPr>
        </p:nvGraphicFramePr>
        <p:xfrm>
          <a:off x="252314" y="1546516"/>
          <a:ext cx="4747120" cy="2970244"/>
        </p:xfrm>
        <a:graphic>
          <a:graphicData uri="http://schemas.openxmlformats.org/presentationml/2006/ole">
            <mc:AlternateContent xmlns:mc="http://schemas.openxmlformats.org/markup-compatibility/2006">
              <mc:Choice xmlns:v="urn:schemas-microsoft-com:vml" Requires="v">
                <p:oleObj r:id="rId3" imgW="6006240" imgH="3758400" progId="">
                  <p:embed/>
                </p:oleObj>
              </mc:Choice>
              <mc:Fallback>
                <p:oleObj r:id="rId3" imgW="6006240" imgH="3758400" progId="">
                  <p:embed/>
                  <p:pic>
                    <p:nvPicPr>
                      <p:cNvPr id="0" name=""/>
                      <p:cNvPicPr/>
                      <p:nvPr/>
                    </p:nvPicPr>
                    <p:blipFill>
                      <a:blip r:embed="rId4"/>
                      <a:stretch>
                        <a:fillRect/>
                      </a:stretch>
                    </p:blipFill>
                    <p:spPr>
                      <a:xfrm>
                        <a:off x="252314" y="1546516"/>
                        <a:ext cx="4747120" cy="2970244"/>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1290912082"/>
              </p:ext>
            </p:extLst>
          </p:nvPr>
        </p:nvGraphicFramePr>
        <p:xfrm>
          <a:off x="5087386" y="1902070"/>
          <a:ext cx="3965448" cy="2348302"/>
        </p:xfrm>
        <a:graphic>
          <a:graphicData uri="http://schemas.openxmlformats.org/presentationml/2006/ole">
            <mc:AlternateContent xmlns:mc="http://schemas.openxmlformats.org/markup-compatibility/2006">
              <mc:Choice xmlns:v="urn:schemas-microsoft-com:vml" Requires="v">
                <p:oleObj r:id="rId5" imgW="5853960" imgH="3466440" progId="">
                  <p:embed/>
                </p:oleObj>
              </mc:Choice>
              <mc:Fallback>
                <p:oleObj r:id="rId5" imgW="5853960" imgH="3466440" progId="">
                  <p:embed/>
                  <p:pic>
                    <p:nvPicPr>
                      <p:cNvPr id="0" name=""/>
                      <p:cNvPicPr/>
                      <p:nvPr/>
                    </p:nvPicPr>
                    <p:blipFill>
                      <a:blip r:embed="rId6"/>
                      <a:stretch>
                        <a:fillRect/>
                      </a:stretch>
                    </p:blipFill>
                    <p:spPr>
                      <a:xfrm>
                        <a:off x="5087386" y="1902070"/>
                        <a:ext cx="3965448" cy="2348302"/>
                      </a:xfrm>
                      <a:prstGeom prst="rect">
                        <a:avLst/>
                      </a:prstGeom>
                    </p:spPr>
                  </p:pic>
                </p:oleObj>
              </mc:Fallback>
            </mc:AlternateContent>
          </a:graphicData>
        </a:graphic>
      </p:graphicFrame>
    </p:spTree>
    <p:extLst>
      <p:ext uri="{BB962C8B-B14F-4D97-AF65-F5344CB8AC3E}">
        <p14:creationId xmlns:p14="http://schemas.microsoft.com/office/powerpoint/2010/main" val="674847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14735"/>
            <a:ext cx="8352928" cy="400110"/>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对第</a:t>
            </a:r>
            <a:r>
              <a:rPr lang="en-US" altLang="zh-CN" sz="2000" dirty="0"/>
              <a:t>1</a:t>
            </a:r>
            <a:r>
              <a:rPr lang="zh-CN" altLang="en-US" sz="2000" dirty="0"/>
              <a:t>、</a:t>
            </a:r>
            <a:r>
              <a:rPr lang="en-US" altLang="zh-CN" sz="2000" dirty="0"/>
              <a:t>2</a:t>
            </a:r>
            <a:r>
              <a:rPr lang="zh-CN" altLang="en-US" sz="2000" dirty="0"/>
              <a:t>、</a:t>
            </a:r>
            <a:r>
              <a:rPr lang="en-US" altLang="zh-CN" sz="2000" dirty="0"/>
              <a:t>4</a:t>
            </a:r>
            <a:r>
              <a:rPr lang="zh-CN" altLang="en-US" sz="2000" dirty="0"/>
              <a:t>、</a:t>
            </a:r>
            <a:r>
              <a:rPr lang="en-US" altLang="zh-CN" sz="2000" dirty="0"/>
              <a:t>5</a:t>
            </a:r>
            <a:r>
              <a:rPr lang="zh-CN" altLang="en-US" sz="2000" dirty="0"/>
              <a:t>列数据进行</a:t>
            </a:r>
            <a:r>
              <a:rPr lang="en-US" altLang="zh-CN" sz="2000" dirty="0"/>
              <a:t>10</a:t>
            </a:r>
            <a:r>
              <a:rPr lang="zh-CN" altLang="en-US" sz="2000" dirty="0"/>
              <a:t>段分箱</a:t>
            </a:r>
          </a:p>
        </p:txBody>
      </p:sp>
      <p:graphicFrame>
        <p:nvGraphicFramePr>
          <p:cNvPr id="2" name="对象 1"/>
          <p:cNvGraphicFramePr>
            <a:graphicFrameLocks noChangeAspect="1"/>
          </p:cNvGraphicFramePr>
          <p:nvPr>
            <p:extLst>
              <p:ext uri="{D42A27DB-BD31-4B8C-83A1-F6EECF244321}">
                <p14:modId xmlns:p14="http://schemas.microsoft.com/office/powerpoint/2010/main" val="216839382"/>
              </p:ext>
            </p:extLst>
          </p:nvPr>
        </p:nvGraphicFramePr>
        <p:xfrm>
          <a:off x="236368" y="1233374"/>
          <a:ext cx="5412601" cy="3707995"/>
        </p:xfrm>
        <a:graphic>
          <a:graphicData uri="http://schemas.openxmlformats.org/presentationml/2006/ole">
            <mc:AlternateContent xmlns:mc="http://schemas.openxmlformats.org/markup-compatibility/2006">
              <mc:Choice xmlns:v="urn:schemas-microsoft-com:vml" Requires="v">
                <p:oleObj r:id="rId3" imgW="6729840" imgH="4609440" progId="">
                  <p:embed/>
                </p:oleObj>
              </mc:Choice>
              <mc:Fallback>
                <p:oleObj r:id="rId3" imgW="6729840" imgH="4609440" progId="">
                  <p:embed/>
                  <p:pic>
                    <p:nvPicPr>
                      <p:cNvPr id="0" name=""/>
                      <p:cNvPicPr/>
                      <p:nvPr/>
                    </p:nvPicPr>
                    <p:blipFill>
                      <a:blip r:embed="rId4"/>
                      <a:stretch>
                        <a:fillRect/>
                      </a:stretch>
                    </p:blipFill>
                    <p:spPr>
                      <a:xfrm>
                        <a:off x="236368" y="1233374"/>
                        <a:ext cx="5412601" cy="3707995"/>
                      </a:xfrm>
                      <a:prstGeom prst="rect">
                        <a:avLst/>
                      </a:prstGeom>
                    </p:spPr>
                  </p:pic>
                </p:oleObj>
              </mc:Fallback>
            </mc:AlternateContent>
          </a:graphicData>
        </a:graphic>
      </p:graphicFrame>
    </p:spTree>
    <p:extLst>
      <p:ext uri="{BB962C8B-B14F-4D97-AF65-F5344CB8AC3E}">
        <p14:creationId xmlns:p14="http://schemas.microsoft.com/office/powerpoint/2010/main" val="94750709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32" hidden="1"/>
          <p:cNvGrpSpPr/>
          <p:nvPr/>
        </p:nvGrpSpPr>
        <p:grpSpPr>
          <a:xfrm>
            <a:off x="1394613" y="1458583"/>
            <a:ext cx="7097153" cy="985779"/>
            <a:chOff x="1859164" y="1943975"/>
            <a:chExt cx="9461225" cy="1314144"/>
          </a:xfrm>
        </p:grpSpPr>
        <p:cxnSp>
          <p:nvCxnSpPr>
            <p:cNvPr id="46" name="Straight Connector 10"/>
            <p:cNvCxnSpPr/>
            <p:nvPr/>
          </p:nvCxnSpPr>
          <p:spPr>
            <a:xfrm flipH="1">
              <a:off x="1859164" y="2384884"/>
              <a:ext cx="984142" cy="873235"/>
            </a:xfrm>
            <a:prstGeom prst="line">
              <a:avLst/>
            </a:prstGeom>
            <a:ln w="12700" cap="flat" cmpd="sng" algn="ctr">
              <a:solidFill>
                <a:schemeClr val="accent1">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7" name="Straight Connector 13"/>
            <p:cNvCxnSpPr/>
            <p:nvPr/>
          </p:nvCxnSpPr>
          <p:spPr>
            <a:xfrm>
              <a:off x="1897934" y="1943975"/>
              <a:ext cx="1044715" cy="1051258"/>
            </a:xfrm>
            <a:prstGeom prst="line">
              <a:avLst/>
            </a:prstGeom>
            <a:ln w="12700" cap="flat" cmpd="sng" algn="ctr">
              <a:solidFill>
                <a:schemeClr val="accent1">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8" name="Straight Connector 18"/>
            <p:cNvCxnSpPr/>
            <p:nvPr/>
          </p:nvCxnSpPr>
          <p:spPr>
            <a:xfrm flipH="1">
              <a:off x="2940929" y="1943975"/>
              <a:ext cx="1046634" cy="1052977"/>
            </a:xfrm>
            <a:prstGeom prst="line">
              <a:avLst/>
            </a:prstGeom>
            <a:ln w="12700" cap="flat" cmpd="sng" algn="ctr">
              <a:solidFill>
                <a:schemeClr val="accent2">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9" name="Straight Connector 23"/>
            <p:cNvCxnSpPr/>
            <p:nvPr/>
          </p:nvCxnSpPr>
          <p:spPr>
            <a:xfrm>
              <a:off x="3992369" y="1943975"/>
              <a:ext cx="1044715" cy="1051258"/>
            </a:xfrm>
            <a:prstGeom prst="line">
              <a:avLst/>
            </a:prstGeom>
            <a:ln w="12700" cap="flat" cmpd="sng" algn="ctr">
              <a:solidFill>
                <a:schemeClr val="accent2">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0" name="Straight Connector 24"/>
            <p:cNvCxnSpPr/>
            <p:nvPr/>
          </p:nvCxnSpPr>
          <p:spPr>
            <a:xfrm flipH="1">
              <a:off x="5035364" y="1943975"/>
              <a:ext cx="1046634" cy="1052977"/>
            </a:xfrm>
            <a:prstGeom prst="line">
              <a:avLst/>
            </a:prstGeom>
            <a:ln w="12700" cap="flat" cmpd="sng" algn="ctr">
              <a:solidFill>
                <a:schemeClr val="accent3">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1" name="Straight Connector 25"/>
            <p:cNvCxnSpPr/>
            <p:nvPr/>
          </p:nvCxnSpPr>
          <p:spPr>
            <a:xfrm>
              <a:off x="6086804" y="1943975"/>
              <a:ext cx="1044715" cy="1051258"/>
            </a:xfrm>
            <a:prstGeom prst="line">
              <a:avLst/>
            </a:prstGeom>
            <a:ln w="12700" cap="flat" cmpd="sng" algn="ctr">
              <a:solidFill>
                <a:schemeClr val="accent3">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2" name="Straight Connector 26"/>
            <p:cNvCxnSpPr/>
            <p:nvPr/>
          </p:nvCxnSpPr>
          <p:spPr>
            <a:xfrm flipH="1">
              <a:off x="7129799" y="1943975"/>
              <a:ext cx="1046634" cy="1052977"/>
            </a:xfrm>
            <a:prstGeom prst="line">
              <a:avLst/>
            </a:prstGeom>
            <a:ln w="12700" cap="flat" cmpd="sng" algn="ctr">
              <a:solidFill>
                <a:schemeClr val="accent4">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3" name="Straight Connector 27"/>
            <p:cNvCxnSpPr/>
            <p:nvPr/>
          </p:nvCxnSpPr>
          <p:spPr>
            <a:xfrm>
              <a:off x="8181239" y="1943975"/>
              <a:ext cx="1044715" cy="1051258"/>
            </a:xfrm>
            <a:prstGeom prst="line">
              <a:avLst/>
            </a:prstGeom>
            <a:ln w="12700" cap="flat" cmpd="sng" algn="ctr">
              <a:solidFill>
                <a:schemeClr val="accent4">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4" name="Straight Connector 28"/>
            <p:cNvCxnSpPr/>
            <p:nvPr/>
          </p:nvCxnSpPr>
          <p:spPr>
            <a:xfrm flipH="1">
              <a:off x="9224234" y="1943975"/>
              <a:ext cx="1046634" cy="1052977"/>
            </a:xfrm>
            <a:prstGeom prst="line">
              <a:avLst/>
            </a:prstGeom>
            <a:ln w="12700" cap="flat" cmpd="sng" algn="ctr">
              <a:solidFill>
                <a:schemeClr val="accent5">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5" name="Straight Connector 29"/>
            <p:cNvCxnSpPr/>
            <p:nvPr/>
          </p:nvCxnSpPr>
          <p:spPr>
            <a:xfrm>
              <a:off x="10275674" y="1943975"/>
              <a:ext cx="1044715" cy="1051258"/>
            </a:xfrm>
            <a:prstGeom prst="line">
              <a:avLst/>
            </a:prstGeom>
            <a:ln w="12700" cap="flat" cmpd="sng" algn="ctr">
              <a:solidFill>
                <a:schemeClr val="accent5">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sp>
        <p:nvSpPr>
          <p:cNvPr id="88" name="文本框 87"/>
          <p:cNvSpPr txBox="1"/>
          <p:nvPr/>
        </p:nvSpPr>
        <p:spPr>
          <a:xfrm>
            <a:off x="228977" y="299636"/>
            <a:ext cx="2887329" cy="584775"/>
          </a:xfrm>
          <a:prstGeom prst="rect">
            <a:avLst/>
          </a:prstGeom>
          <a:noFill/>
        </p:spPr>
        <p:txBody>
          <a:bodyPr wrap="none" rtlCol="0">
            <a:spAutoFit/>
          </a:bodyPr>
          <a:lstStyle/>
          <a:p>
            <a:r>
              <a:rPr lang="zh-CN" altLang="en-US" sz="3200" b="1" spc="300" dirty="0">
                <a:solidFill>
                  <a:schemeClr val="accent1"/>
                </a:solidFill>
                <a:latin typeface="黑体" panose="02010609060101010101" charset="-122"/>
                <a:ea typeface="黑体" panose="02010609060101010101" charset="-122"/>
              </a:rPr>
              <a:t>本章学习目标</a:t>
            </a:r>
          </a:p>
        </p:txBody>
      </p:sp>
      <p:sp>
        <p:nvSpPr>
          <p:cNvPr id="2" name="文本框 1"/>
          <p:cNvSpPr txBox="1"/>
          <p:nvPr/>
        </p:nvSpPr>
        <p:spPr>
          <a:xfrm>
            <a:off x="720725" y="1075055"/>
            <a:ext cx="8002270" cy="542264"/>
          </a:xfrm>
          <a:prstGeom prst="rect">
            <a:avLst/>
          </a:prstGeom>
          <a:noFill/>
        </p:spPr>
        <p:txBody>
          <a:bodyPr wrap="square" rtlCol="0" anchor="t">
            <a:spAutoFit/>
          </a:bodyPr>
          <a:lstStyle/>
          <a:p>
            <a:pPr marL="457200" lvl="0" indent="-457200">
              <a:lnSpc>
                <a:spcPct val="150000"/>
              </a:lnSpc>
              <a:buFont typeface="+mj-lt"/>
              <a:buAutoNum type="arabicPeriod"/>
            </a:pPr>
            <a:r>
              <a:rPr lang="zh-CN" altLang="en-US" sz="2200" dirty="0"/>
              <a:t>信用评分模型开发</a:t>
            </a:r>
            <a:endParaRPr lang="zh-CN" altLang="zh-CN" sz="2400" dirty="0"/>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14735"/>
            <a:ext cx="8352928" cy="400110"/>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输出结果：</a:t>
            </a:r>
          </a:p>
        </p:txBody>
      </p:sp>
      <p:graphicFrame>
        <p:nvGraphicFramePr>
          <p:cNvPr id="2" name="对象 1"/>
          <p:cNvGraphicFramePr>
            <a:graphicFrameLocks noChangeAspect="1"/>
          </p:cNvGraphicFramePr>
          <p:nvPr>
            <p:extLst>
              <p:ext uri="{D42A27DB-BD31-4B8C-83A1-F6EECF244321}">
                <p14:modId xmlns:p14="http://schemas.microsoft.com/office/powerpoint/2010/main" val="3421564512"/>
              </p:ext>
            </p:extLst>
          </p:nvPr>
        </p:nvGraphicFramePr>
        <p:xfrm>
          <a:off x="2480901" y="159388"/>
          <a:ext cx="5143500" cy="4953000"/>
        </p:xfrm>
        <a:graphic>
          <a:graphicData uri="http://schemas.openxmlformats.org/presentationml/2006/ole">
            <mc:AlternateContent xmlns:mc="http://schemas.openxmlformats.org/markup-compatibility/2006">
              <mc:Choice xmlns:v="urn:schemas-microsoft-com:vml" Requires="v">
                <p:oleObj r:id="rId3" imgW="6831720" imgH="6552360" progId="">
                  <p:embed/>
                </p:oleObj>
              </mc:Choice>
              <mc:Fallback>
                <p:oleObj r:id="rId3" imgW="6831720" imgH="6552360" progId="">
                  <p:embed/>
                  <p:pic>
                    <p:nvPicPr>
                      <p:cNvPr id="0" name=""/>
                      <p:cNvPicPr/>
                      <p:nvPr/>
                    </p:nvPicPr>
                    <p:blipFill>
                      <a:blip r:embed="rId4"/>
                      <a:stretch>
                        <a:fillRect/>
                      </a:stretch>
                    </p:blipFill>
                    <p:spPr>
                      <a:xfrm>
                        <a:off x="2480901" y="159388"/>
                        <a:ext cx="5143500" cy="4953000"/>
                      </a:xfrm>
                      <a:prstGeom prst="rect">
                        <a:avLst/>
                      </a:prstGeom>
                    </p:spPr>
                  </p:pic>
                </p:oleObj>
              </mc:Fallback>
            </mc:AlternateContent>
          </a:graphicData>
        </a:graphic>
      </p:graphicFrame>
    </p:spTree>
    <p:extLst>
      <p:ext uri="{BB962C8B-B14F-4D97-AF65-F5344CB8AC3E}">
        <p14:creationId xmlns:p14="http://schemas.microsoft.com/office/powerpoint/2010/main" val="17641089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14735"/>
            <a:ext cx="8352928" cy="400110"/>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对第</a:t>
            </a:r>
            <a:r>
              <a:rPr lang="en-US" altLang="zh-CN" sz="2000" dirty="0"/>
              <a:t>3</a:t>
            </a:r>
            <a:r>
              <a:rPr lang="zh-CN" altLang="en-US" sz="2000" dirty="0"/>
              <a:t>、</a:t>
            </a:r>
            <a:r>
              <a:rPr lang="en-US" altLang="zh-CN" sz="2000" dirty="0"/>
              <a:t>6</a:t>
            </a:r>
            <a:r>
              <a:rPr lang="zh-CN" altLang="en-US" sz="2000" dirty="0"/>
              <a:t>、</a:t>
            </a:r>
            <a:r>
              <a:rPr lang="en-US" altLang="zh-CN" sz="2000" dirty="0"/>
              <a:t>7</a:t>
            </a:r>
            <a:r>
              <a:rPr lang="zh-CN" altLang="en-US" sz="2000" dirty="0"/>
              <a:t>、</a:t>
            </a:r>
            <a:r>
              <a:rPr lang="en-US" altLang="zh-CN" sz="2000" dirty="0"/>
              <a:t>8</a:t>
            </a:r>
            <a:r>
              <a:rPr lang="zh-CN" altLang="en-US" sz="2000" dirty="0"/>
              <a:t>、</a:t>
            </a:r>
            <a:r>
              <a:rPr lang="en-US" altLang="zh-CN" sz="2000" dirty="0"/>
              <a:t>9</a:t>
            </a:r>
            <a:r>
              <a:rPr lang="zh-CN" altLang="en-US" sz="2000" dirty="0"/>
              <a:t>、</a:t>
            </a:r>
            <a:r>
              <a:rPr lang="en-US" altLang="zh-CN" sz="2000" dirty="0"/>
              <a:t>10</a:t>
            </a:r>
            <a:r>
              <a:rPr lang="zh-CN" altLang="en-US" sz="2000" dirty="0"/>
              <a:t>列数据进行指定间隔分箱</a:t>
            </a:r>
          </a:p>
        </p:txBody>
      </p:sp>
      <p:graphicFrame>
        <p:nvGraphicFramePr>
          <p:cNvPr id="2" name="对象 1"/>
          <p:cNvGraphicFramePr>
            <a:graphicFrameLocks noChangeAspect="1"/>
          </p:cNvGraphicFramePr>
          <p:nvPr>
            <p:extLst>
              <p:ext uri="{D42A27DB-BD31-4B8C-83A1-F6EECF244321}">
                <p14:modId xmlns:p14="http://schemas.microsoft.com/office/powerpoint/2010/main" val="3247924496"/>
              </p:ext>
            </p:extLst>
          </p:nvPr>
        </p:nvGraphicFramePr>
        <p:xfrm>
          <a:off x="684362" y="1203215"/>
          <a:ext cx="3888432" cy="3880671"/>
        </p:xfrm>
        <a:graphic>
          <a:graphicData uri="http://schemas.openxmlformats.org/presentationml/2006/ole">
            <mc:AlternateContent xmlns:mc="http://schemas.openxmlformats.org/markup-compatibility/2006">
              <mc:Choice xmlns:v="urn:schemas-microsoft-com:vml" Requires="v">
                <p:oleObj r:id="rId3" imgW="6336360" imgH="6310800" progId="">
                  <p:embed/>
                </p:oleObj>
              </mc:Choice>
              <mc:Fallback>
                <p:oleObj r:id="rId3" imgW="6336360" imgH="6310800" progId="">
                  <p:embed/>
                  <p:pic>
                    <p:nvPicPr>
                      <p:cNvPr id="0" name=""/>
                      <p:cNvPicPr/>
                      <p:nvPr/>
                    </p:nvPicPr>
                    <p:blipFill>
                      <a:blip r:embed="rId4"/>
                      <a:stretch>
                        <a:fillRect/>
                      </a:stretch>
                    </p:blipFill>
                    <p:spPr>
                      <a:xfrm>
                        <a:off x="684362" y="1203215"/>
                        <a:ext cx="3888432" cy="3880671"/>
                      </a:xfrm>
                      <a:prstGeom prst="rect">
                        <a:avLst/>
                      </a:prstGeom>
                    </p:spPr>
                  </p:pic>
                </p:oleObj>
              </mc:Fallback>
            </mc:AlternateContent>
          </a:graphicData>
        </a:graphic>
      </p:graphicFrame>
    </p:spTree>
    <p:extLst>
      <p:ext uri="{BB962C8B-B14F-4D97-AF65-F5344CB8AC3E}">
        <p14:creationId xmlns:p14="http://schemas.microsoft.com/office/powerpoint/2010/main" val="338448952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14735"/>
            <a:ext cx="8352928" cy="400110"/>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输出结果：</a:t>
            </a:r>
          </a:p>
        </p:txBody>
      </p:sp>
      <p:graphicFrame>
        <p:nvGraphicFramePr>
          <p:cNvPr id="2" name="对象 1"/>
          <p:cNvGraphicFramePr>
            <a:graphicFrameLocks noChangeAspect="1"/>
          </p:cNvGraphicFramePr>
          <p:nvPr>
            <p:extLst>
              <p:ext uri="{D42A27DB-BD31-4B8C-83A1-F6EECF244321}">
                <p14:modId xmlns:p14="http://schemas.microsoft.com/office/powerpoint/2010/main" val="273647602"/>
              </p:ext>
            </p:extLst>
          </p:nvPr>
        </p:nvGraphicFramePr>
        <p:xfrm>
          <a:off x="2328395" y="561007"/>
          <a:ext cx="6120680" cy="4584279"/>
        </p:xfrm>
        <a:graphic>
          <a:graphicData uri="http://schemas.openxmlformats.org/presentationml/2006/ole">
            <mc:AlternateContent xmlns:mc="http://schemas.openxmlformats.org/markup-compatibility/2006">
              <mc:Choice xmlns:v="urn:schemas-microsoft-com:vml" Requires="v">
                <p:oleObj r:id="rId3" imgW="6628320" imgH="4964760" progId="">
                  <p:embed/>
                </p:oleObj>
              </mc:Choice>
              <mc:Fallback>
                <p:oleObj r:id="rId3" imgW="6628320" imgH="4964760" progId="">
                  <p:embed/>
                  <p:pic>
                    <p:nvPicPr>
                      <p:cNvPr id="0" name=""/>
                      <p:cNvPicPr/>
                      <p:nvPr/>
                    </p:nvPicPr>
                    <p:blipFill>
                      <a:blip r:embed="rId4"/>
                      <a:stretch>
                        <a:fillRect/>
                      </a:stretch>
                    </p:blipFill>
                    <p:spPr>
                      <a:xfrm>
                        <a:off x="2328395" y="561007"/>
                        <a:ext cx="6120680" cy="4584279"/>
                      </a:xfrm>
                      <a:prstGeom prst="rect">
                        <a:avLst/>
                      </a:prstGeom>
                    </p:spPr>
                  </p:pic>
                </p:oleObj>
              </mc:Fallback>
            </mc:AlternateContent>
          </a:graphicData>
        </a:graphic>
      </p:graphicFrame>
      <p:sp>
        <p:nvSpPr>
          <p:cNvPr id="9" name="矩形 8"/>
          <p:cNvSpPr/>
          <p:nvPr/>
        </p:nvSpPr>
        <p:spPr>
          <a:xfrm>
            <a:off x="303610" y="1672814"/>
            <a:ext cx="1908553" cy="2031325"/>
          </a:xfrm>
          <a:prstGeom prst="rect">
            <a:avLst/>
          </a:prstGeom>
          <a:solidFill>
            <a:schemeClr val="accent2"/>
          </a:solidFill>
        </p:spPr>
        <p:txBody>
          <a:bodyPr wrap="square">
            <a:spAutoFit/>
          </a:bodyPr>
          <a:lstStyle/>
          <a:p>
            <a:r>
              <a:rPr lang="zh-CN" altLang="en-US" sz="1400" dirty="0"/>
              <a:t>对各个属性指定间隔进行分箱，以</a:t>
            </a:r>
            <a:r>
              <a:rPr lang="en-US" altLang="zh-CN" sz="1400" dirty="0"/>
              <a:t>'NumberOfTime30-59DaysPastDueNotWorse</a:t>
            </a:r>
            <a:r>
              <a:rPr lang="zh-CN" altLang="en-US" sz="1400" dirty="0"/>
              <a:t>属性为例，它按照</a:t>
            </a:r>
            <a:r>
              <a:rPr lang="en-US" altLang="zh-CN" sz="1400" dirty="0"/>
              <a:t>cutx3 = [</a:t>
            </a:r>
            <a:r>
              <a:rPr lang="en-US" altLang="zh-CN" sz="1400" dirty="0" err="1"/>
              <a:t>ninf</a:t>
            </a:r>
            <a:r>
              <a:rPr lang="en-US" altLang="zh-CN" sz="1400" dirty="0"/>
              <a:t>, 0, 1, 3, 5, </a:t>
            </a:r>
            <a:r>
              <a:rPr lang="en-US" altLang="zh-CN" sz="1400" dirty="0" err="1"/>
              <a:t>pinf</a:t>
            </a:r>
            <a:r>
              <a:rPr lang="en-US" altLang="zh-CN" sz="1400" dirty="0"/>
              <a:t>]</a:t>
            </a:r>
            <a:r>
              <a:rPr lang="zh-CN" altLang="en-US" sz="1400" dirty="0"/>
              <a:t>指定的间隔分为</a:t>
            </a:r>
            <a:r>
              <a:rPr lang="en-US" altLang="zh-CN" sz="1400" dirty="0"/>
              <a:t>5</a:t>
            </a:r>
            <a:r>
              <a:rPr lang="zh-CN" altLang="en-US" sz="1400" dirty="0"/>
              <a:t>段。并按照表 </a:t>
            </a:r>
            <a:r>
              <a:rPr lang="en-US" altLang="zh-CN" sz="1400" dirty="0"/>
              <a:t>17-1</a:t>
            </a:r>
            <a:r>
              <a:rPr lang="zh-CN" altLang="en-US" sz="1400" dirty="0"/>
              <a:t>的方法计算</a:t>
            </a:r>
            <a:r>
              <a:rPr lang="en-US" altLang="zh-CN" sz="1400" dirty="0" err="1"/>
              <a:t>WoE</a:t>
            </a:r>
            <a:r>
              <a:rPr lang="zh-CN" altLang="en-US" sz="1400" dirty="0"/>
              <a:t>和</a:t>
            </a:r>
            <a:r>
              <a:rPr lang="en-US" altLang="zh-CN" sz="1400" dirty="0"/>
              <a:t>IV</a:t>
            </a:r>
            <a:r>
              <a:rPr lang="zh-CN" altLang="en-US" sz="1400" dirty="0"/>
              <a:t>的值。</a:t>
            </a:r>
          </a:p>
        </p:txBody>
      </p:sp>
    </p:spTree>
    <p:extLst>
      <p:ext uri="{BB962C8B-B14F-4D97-AF65-F5344CB8AC3E}">
        <p14:creationId xmlns:p14="http://schemas.microsoft.com/office/powerpoint/2010/main" val="98212564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14735"/>
            <a:ext cx="8352928" cy="400110"/>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zh-CN" dirty="0"/>
              <a:t>按照</a:t>
            </a:r>
            <a:r>
              <a:rPr lang="en-US" altLang="zh-CN" dirty="0"/>
              <a:t>IV</a:t>
            </a:r>
            <a:r>
              <a:rPr lang="zh-CN" altLang="zh-CN" dirty="0"/>
              <a:t>选取属性</a:t>
            </a:r>
            <a:endParaRPr lang="zh-CN" altLang="en-US" sz="2000" dirty="0"/>
          </a:p>
        </p:txBody>
      </p:sp>
      <p:graphicFrame>
        <p:nvGraphicFramePr>
          <p:cNvPr id="2" name="对象 1"/>
          <p:cNvGraphicFramePr>
            <a:graphicFrameLocks noChangeAspect="1"/>
          </p:cNvGraphicFramePr>
          <p:nvPr>
            <p:extLst>
              <p:ext uri="{D42A27DB-BD31-4B8C-83A1-F6EECF244321}">
                <p14:modId xmlns:p14="http://schemas.microsoft.com/office/powerpoint/2010/main" val="2062817978"/>
              </p:ext>
            </p:extLst>
          </p:nvPr>
        </p:nvGraphicFramePr>
        <p:xfrm>
          <a:off x="180306" y="1348408"/>
          <a:ext cx="4557795" cy="2983695"/>
        </p:xfrm>
        <a:graphic>
          <a:graphicData uri="http://schemas.openxmlformats.org/presentationml/2006/ole">
            <mc:AlternateContent xmlns:mc="http://schemas.openxmlformats.org/markup-compatibility/2006">
              <mc:Choice xmlns:v="urn:schemas-microsoft-com:vml" Requires="v">
                <p:oleObj r:id="rId3" imgW="6729840" imgH="4406040" progId="">
                  <p:embed/>
                </p:oleObj>
              </mc:Choice>
              <mc:Fallback>
                <p:oleObj r:id="rId3" imgW="6729840" imgH="4406040" progId="">
                  <p:embed/>
                  <p:pic>
                    <p:nvPicPr>
                      <p:cNvPr id="0" name=""/>
                      <p:cNvPicPr/>
                      <p:nvPr/>
                    </p:nvPicPr>
                    <p:blipFill>
                      <a:blip r:embed="rId4"/>
                      <a:stretch>
                        <a:fillRect/>
                      </a:stretch>
                    </p:blipFill>
                    <p:spPr>
                      <a:xfrm>
                        <a:off x="180306" y="1348408"/>
                        <a:ext cx="4557795" cy="2983695"/>
                      </a:xfrm>
                      <a:prstGeom prst="rect">
                        <a:avLst/>
                      </a:prstGeom>
                    </p:spPr>
                  </p:pic>
                </p:oleObj>
              </mc:Fallback>
            </mc:AlternateContent>
          </a:graphicData>
        </a:graphic>
      </p:graphicFrame>
      <p:pic>
        <p:nvPicPr>
          <p:cNvPr id="9" name="图片 8"/>
          <p:cNvPicPr/>
          <p:nvPr/>
        </p:nvPicPr>
        <p:blipFill>
          <a:blip r:embed="rId5" cstate="print">
            <a:extLst>
              <a:ext uri="{BEBA8EAE-BF5A-486C-A8C5-ECC9F3942E4B}">
                <a14:imgProps xmlns:a14="http://schemas.microsoft.com/office/drawing/2010/main">
                  <a14:imgLayer r:embed="rId6">
                    <a14:imgEffect>
                      <a14:saturation sat="0"/>
                    </a14:imgEffect>
                  </a14:imgLayer>
                </a14:imgProps>
              </a:ext>
              <a:ext uri="{28A0092B-C50C-407E-A947-70E740481C1C}">
                <a14:useLocalDpi xmlns:a14="http://schemas.microsoft.com/office/drawing/2010/main" val="0"/>
              </a:ext>
            </a:extLst>
          </a:blip>
          <a:stretch>
            <a:fillRect/>
          </a:stretch>
        </p:blipFill>
        <p:spPr>
          <a:xfrm>
            <a:off x="5032711" y="2115211"/>
            <a:ext cx="3975630" cy="2676365"/>
          </a:xfrm>
          <a:prstGeom prst="rect">
            <a:avLst/>
          </a:prstGeom>
        </p:spPr>
      </p:pic>
      <p:sp>
        <p:nvSpPr>
          <p:cNvPr id="3" name="矩形 2"/>
          <p:cNvSpPr/>
          <p:nvPr/>
        </p:nvSpPr>
        <p:spPr>
          <a:xfrm>
            <a:off x="6331329" y="4775756"/>
            <a:ext cx="1646605" cy="369332"/>
          </a:xfrm>
          <a:prstGeom prst="rect">
            <a:avLst/>
          </a:prstGeom>
        </p:spPr>
        <p:txBody>
          <a:bodyPr wrap="none">
            <a:spAutoFit/>
          </a:bodyPr>
          <a:lstStyle/>
          <a:p>
            <a:r>
              <a:rPr lang="zh-CN" altLang="en-US" dirty="0"/>
              <a:t>图 17</a:t>
            </a:r>
            <a:r>
              <a:rPr lang="en-US" altLang="zh-CN" dirty="0"/>
              <a:t>-</a:t>
            </a:r>
            <a:r>
              <a:rPr lang="zh-CN" altLang="en-US" dirty="0"/>
              <a:t>6  IV取值</a:t>
            </a:r>
          </a:p>
        </p:txBody>
      </p:sp>
      <p:sp>
        <p:nvSpPr>
          <p:cNvPr id="11" name="矩形 10"/>
          <p:cNvSpPr/>
          <p:nvPr/>
        </p:nvSpPr>
        <p:spPr>
          <a:xfrm>
            <a:off x="5323775" y="777246"/>
            <a:ext cx="3446607" cy="1169551"/>
          </a:xfrm>
          <a:prstGeom prst="rect">
            <a:avLst/>
          </a:prstGeom>
          <a:solidFill>
            <a:schemeClr val="accent2"/>
          </a:solidFill>
        </p:spPr>
        <p:txBody>
          <a:bodyPr wrap="square">
            <a:spAutoFit/>
          </a:bodyPr>
          <a:lstStyle/>
          <a:p>
            <a:r>
              <a:rPr lang="zh-CN" altLang="en-US" sz="1400" dirty="0"/>
              <a:t>按照表 </a:t>
            </a:r>
            <a:r>
              <a:rPr lang="en-US" altLang="zh-CN" sz="1400" dirty="0"/>
              <a:t>17-1</a:t>
            </a:r>
            <a:r>
              <a:rPr lang="zh-CN" altLang="en-US" sz="1400" dirty="0"/>
              <a:t>的方法计算各属性的</a:t>
            </a:r>
            <a:r>
              <a:rPr lang="en-US" altLang="zh-CN" sz="1400" dirty="0"/>
              <a:t>IV</a:t>
            </a:r>
            <a:r>
              <a:rPr lang="zh-CN" altLang="en-US" sz="1400" dirty="0"/>
              <a:t>值，其中，属性列</a:t>
            </a:r>
            <a:r>
              <a:rPr lang="en-US" altLang="zh-CN" sz="1400" dirty="0"/>
              <a:t>1</a:t>
            </a:r>
            <a:r>
              <a:rPr lang="zh-CN" altLang="en-US" sz="1400" dirty="0"/>
              <a:t>、</a:t>
            </a:r>
            <a:r>
              <a:rPr lang="en-US" altLang="zh-CN" sz="1400" dirty="0"/>
              <a:t>2</a:t>
            </a:r>
            <a:r>
              <a:rPr lang="zh-CN" altLang="en-US" sz="1400" dirty="0"/>
              <a:t>、</a:t>
            </a:r>
            <a:r>
              <a:rPr lang="en-US" altLang="zh-CN" sz="1400" dirty="0"/>
              <a:t>3</a:t>
            </a:r>
            <a:r>
              <a:rPr lang="zh-CN" altLang="en-US" sz="1400" dirty="0"/>
              <a:t>、</a:t>
            </a:r>
            <a:r>
              <a:rPr lang="en-US" altLang="zh-CN" sz="1400" dirty="0"/>
              <a:t>7</a:t>
            </a:r>
            <a:r>
              <a:rPr lang="zh-CN" altLang="en-US" sz="1400" dirty="0"/>
              <a:t>、</a:t>
            </a:r>
            <a:r>
              <a:rPr lang="en-US" altLang="zh-CN" sz="1400" dirty="0"/>
              <a:t>9</a:t>
            </a:r>
            <a:r>
              <a:rPr lang="zh-CN" altLang="en-US" sz="1400" dirty="0"/>
              <a:t>的</a:t>
            </a:r>
            <a:r>
              <a:rPr lang="en-US" altLang="zh-CN" sz="1400" dirty="0"/>
              <a:t>IV</a:t>
            </a:r>
            <a:r>
              <a:rPr lang="zh-CN" altLang="en-US" sz="1400" dirty="0"/>
              <a:t>值大于</a:t>
            </a:r>
            <a:r>
              <a:rPr lang="en-US" altLang="zh-CN" sz="1400" dirty="0"/>
              <a:t>0.1</a:t>
            </a:r>
            <a:r>
              <a:rPr lang="zh-CN" altLang="en-US" sz="1400" dirty="0"/>
              <a:t>。按照</a:t>
            </a:r>
            <a:r>
              <a:rPr lang="en-US" altLang="zh-CN" sz="1400" dirty="0"/>
              <a:t>IV</a:t>
            </a:r>
            <a:r>
              <a:rPr lang="zh-CN" altLang="en-US" sz="1400" dirty="0"/>
              <a:t>选取标准，它们的影响都在“一般”以上。因此后续的模型训练和回归拟合选取这</a:t>
            </a:r>
            <a:r>
              <a:rPr lang="en-US" altLang="zh-CN" sz="1400" dirty="0"/>
              <a:t>5</a:t>
            </a:r>
            <a:r>
              <a:rPr lang="zh-CN" altLang="en-US" sz="1400" dirty="0"/>
              <a:t>个属性，其余属性舍去。</a:t>
            </a:r>
          </a:p>
        </p:txBody>
      </p:sp>
    </p:spTree>
    <p:extLst>
      <p:ext uri="{BB962C8B-B14F-4D97-AF65-F5344CB8AC3E}">
        <p14:creationId xmlns:p14="http://schemas.microsoft.com/office/powerpoint/2010/main" val="332693248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14735"/>
            <a:ext cx="2880320" cy="1769715"/>
          </a:xfrm>
          <a:prstGeom prst="rect">
            <a:avLst/>
          </a:prstGeom>
          <a:noFill/>
        </p:spPr>
        <p:txBody>
          <a:bodyPr wrap="square" rtlCol="0" anchor="t">
            <a:spAutoFit/>
          </a:bodyPr>
          <a:lstStyle/>
          <a:p>
            <a:pPr lvl="0">
              <a:spcBef>
                <a:spcPts val="600"/>
              </a:spcBef>
              <a:buSzPct val="75000"/>
            </a:pPr>
            <a:r>
              <a:rPr lang="zh-CN" altLang="en-US" sz="2400" b="1" dirty="0">
                <a:solidFill>
                  <a:srgbClr val="FF0000"/>
                </a:solidFill>
              </a:rPr>
              <a:t>二、模型训练</a:t>
            </a:r>
            <a:endParaRPr lang="en-US" altLang="zh-CN" sz="2400" b="1" dirty="0">
              <a:solidFill>
                <a:srgbClr val="FF0000"/>
              </a:solidFill>
            </a:endParaRPr>
          </a:p>
          <a:p>
            <a:pPr marL="342900" lvl="0" indent="-342900">
              <a:spcBef>
                <a:spcPts val="600"/>
              </a:spcBef>
              <a:buSzPct val="75000"/>
              <a:buFont typeface="Wingdings" panose="05000000000000000000" pitchFamily="2" charset="2"/>
              <a:buChar char="l"/>
            </a:pPr>
            <a:r>
              <a:rPr lang="zh-CN" altLang="en-US" sz="2000" dirty="0"/>
              <a:t>定义了</a:t>
            </a:r>
            <a:r>
              <a:rPr lang="en-US" altLang="zh-CN" sz="2000" dirty="0" err="1"/>
              <a:t>get_woe</a:t>
            </a:r>
            <a:r>
              <a:rPr lang="zh-CN" altLang="en-US" sz="2000" dirty="0"/>
              <a:t>函数，用于将原始数据转换为</a:t>
            </a:r>
            <a:r>
              <a:rPr lang="en-US" altLang="zh-CN" sz="2000" dirty="0" err="1"/>
              <a:t>WoE</a:t>
            </a:r>
            <a:r>
              <a:rPr lang="zh-CN" altLang="en-US" sz="2000" dirty="0"/>
              <a:t>值，以提高模型训练的效果。</a:t>
            </a:r>
          </a:p>
        </p:txBody>
      </p:sp>
      <p:graphicFrame>
        <p:nvGraphicFramePr>
          <p:cNvPr id="2" name="对象 1"/>
          <p:cNvGraphicFramePr>
            <a:graphicFrameLocks noChangeAspect="1"/>
          </p:cNvGraphicFramePr>
          <p:nvPr>
            <p:extLst>
              <p:ext uri="{D42A27DB-BD31-4B8C-83A1-F6EECF244321}">
                <p14:modId xmlns:p14="http://schemas.microsoft.com/office/powerpoint/2010/main" val="2121820269"/>
              </p:ext>
            </p:extLst>
          </p:nvPr>
        </p:nvGraphicFramePr>
        <p:xfrm>
          <a:off x="3528152" y="281098"/>
          <a:ext cx="4450873" cy="4606703"/>
        </p:xfrm>
        <a:graphic>
          <a:graphicData uri="http://schemas.openxmlformats.org/presentationml/2006/ole">
            <mc:AlternateContent xmlns:mc="http://schemas.openxmlformats.org/markup-compatibility/2006">
              <mc:Choice xmlns:v="urn:schemas-microsoft-com:vml" Requires="v">
                <p:oleObj r:id="rId3" imgW="5777640" imgH="5968080" progId="">
                  <p:embed/>
                </p:oleObj>
              </mc:Choice>
              <mc:Fallback>
                <p:oleObj r:id="rId3" imgW="5777640" imgH="5968080" progId="">
                  <p:embed/>
                  <p:pic>
                    <p:nvPicPr>
                      <p:cNvPr id="0" name=""/>
                      <p:cNvPicPr/>
                      <p:nvPr/>
                    </p:nvPicPr>
                    <p:blipFill>
                      <a:blip r:embed="rId4"/>
                      <a:stretch>
                        <a:fillRect/>
                      </a:stretch>
                    </p:blipFill>
                    <p:spPr>
                      <a:xfrm>
                        <a:off x="3528152" y="281098"/>
                        <a:ext cx="4450873" cy="4606703"/>
                      </a:xfrm>
                      <a:prstGeom prst="rect">
                        <a:avLst/>
                      </a:prstGeom>
                    </p:spPr>
                  </p:pic>
                </p:oleObj>
              </mc:Fallback>
            </mc:AlternateContent>
          </a:graphicData>
        </a:graphic>
      </p:graphicFrame>
    </p:spTree>
    <p:extLst>
      <p:ext uri="{BB962C8B-B14F-4D97-AF65-F5344CB8AC3E}">
        <p14:creationId xmlns:p14="http://schemas.microsoft.com/office/powerpoint/2010/main" val="83159896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14735"/>
            <a:ext cx="2376264" cy="707886"/>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将训练集各属性值替换成</a:t>
            </a:r>
            <a:r>
              <a:rPr lang="en-US" altLang="zh-CN" sz="2000" dirty="0"/>
              <a:t>woe</a:t>
            </a:r>
            <a:endParaRPr lang="zh-CN" altLang="en-US" sz="2000" dirty="0"/>
          </a:p>
        </p:txBody>
      </p:sp>
      <p:graphicFrame>
        <p:nvGraphicFramePr>
          <p:cNvPr id="2" name="对象 1"/>
          <p:cNvGraphicFramePr>
            <a:graphicFrameLocks noChangeAspect="1"/>
          </p:cNvGraphicFramePr>
          <p:nvPr>
            <p:extLst>
              <p:ext uri="{D42A27DB-BD31-4B8C-83A1-F6EECF244321}">
                <p14:modId xmlns:p14="http://schemas.microsoft.com/office/powerpoint/2010/main" val="1399794055"/>
              </p:ext>
            </p:extLst>
          </p:nvPr>
        </p:nvGraphicFramePr>
        <p:xfrm>
          <a:off x="3113463" y="197920"/>
          <a:ext cx="5457825" cy="4743450"/>
        </p:xfrm>
        <a:graphic>
          <a:graphicData uri="http://schemas.openxmlformats.org/presentationml/2006/ole">
            <mc:AlternateContent xmlns:mc="http://schemas.openxmlformats.org/markup-compatibility/2006">
              <mc:Choice xmlns:v="urn:schemas-microsoft-com:vml" Requires="v">
                <p:oleObj r:id="rId3" imgW="7237800" imgH="6285600" progId="">
                  <p:embed/>
                </p:oleObj>
              </mc:Choice>
              <mc:Fallback>
                <p:oleObj r:id="rId3" imgW="7237800" imgH="6285600" progId="">
                  <p:embed/>
                  <p:pic>
                    <p:nvPicPr>
                      <p:cNvPr id="0" name=""/>
                      <p:cNvPicPr/>
                      <p:nvPr/>
                    </p:nvPicPr>
                    <p:blipFill>
                      <a:blip r:embed="rId4"/>
                      <a:stretch>
                        <a:fillRect/>
                      </a:stretch>
                    </p:blipFill>
                    <p:spPr>
                      <a:xfrm>
                        <a:off x="3113463" y="197920"/>
                        <a:ext cx="5457825" cy="4743450"/>
                      </a:xfrm>
                      <a:prstGeom prst="rect">
                        <a:avLst/>
                      </a:prstGeom>
                    </p:spPr>
                  </p:pic>
                </p:oleObj>
              </mc:Fallback>
            </mc:AlternateContent>
          </a:graphicData>
        </a:graphic>
      </p:graphicFrame>
    </p:spTree>
    <p:extLst>
      <p:ext uri="{BB962C8B-B14F-4D97-AF65-F5344CB8AC3E}">
        <p14:creationId xmlns:p14="http://schemas.microsoft.com/office/powerpoint/2010/main" val="125430761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14735"/>
            <a:ext cx="2304256" cy="707886"/>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将测试集各属性值替换成</a:t>
            </a:r>
            <a:r>
              <a:rPr lang="en-US" altLang="zh-CN" sz="2000" dirty="0"/>
              <a:t>woe</a:t>
            </a:r>
            <a:endParaRPr lang="zh-CN" altLang="en-US" sz="2000" dirty="0"/>
          </a:p>
        </p:txBody>
      </p:sp>
      <p:graphicFrame>
        <p:nvGraphicFramePr>
          <p:cNvPr id="2" name="对象 1"/>
          <p:cNvGraphicFramePr>
            <a:graphicFrameLocks noChangeAspect="1"/>
          </p:cNvGraphicFramePr>
          <p:nvPr>
            <p:extLst>
              <p:ext uri="{D42A27DB-BD31-4B8C-83A1-F6EECF244321}">
                <p14:modId xmlns:p14="http://schemas.microsoft.com/office/powerpoint/2010/main" val="4050044802"/>
              </p:ext>
            </p:extLst>
          </p:nvPr>
        </p:nvGraphicFramePr>
        <p:xfrm>
          <a:off x="2849393" y="358973"/>
          <a:ext cx="5314950" cy="4752975"/>
        </p:xfrm>
        <a:graphic>
          <a:graphicData uri="http://schemas.openxmlformats.org/presentationml/2006/ole">
            <mc:AlternateContent xmlns:mc="http://schemas.openxmlformats.org/markup-compatibility/2006">
              <mc:Choice xmlns:v="urn:schemas-microsoft-com:vml" Requires="v">
                <p:oleObj r:id="rId3" imgW="7047360" imgH="6298200" progId="">
                  <p:embed/>
                </p:oleObj>
              </mc:Choice>
              <mc:Fallback>
                <p:oleObj r:id="rId3" imgW="7047360" imgH="6298200" progId="">
                  <p:embed/>
                  <p:pic>
                    <p:nvPicPr>
                      <p:cNvPr id="0" name=""/>
                      <p:cNvPicPr/>
                      <p:nvPr/>
                    </p:nvPicPr>
                    <p:blipFill>
                      <a:blip r:embed="rId4"/>
                      <a:stretch>
                        <a:fillRect/>
                      </a:stretch>
                    </p:blipFill>
                    <p:spPr>
                      <a:xfrm>
                        <a:off x="2849393" y="358973"/>
                        <a:ext cx="5314950" cy="4752975"/>
                      </a:xfrm>
                      <a:prstGeom prst="rect">
                        <a:avLst/>
                      </a:prstGeom>
                    </p:spPr>
                  </p:pic>
                </p:oleObj>
              </mc:Fallback>
            </mc:AlternateContent>
          </a:graphicData>
        </a:graphic>
      </p:graphicFrame>
    </p:spTree>
    <p:extLst>
      <p:ext uri="{BB962C8B-B14F-4D97-AF65-F5344CB8AC3E}">
        <p14:creationId xmlns:p14="http://schemas.microsoft.com/office/powerpoint/2010/main" val="233434365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14735"/>
            <a:ext cx="8352928" cy="400110"/>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使用逻辑回归模型进行训练集数据拟合</a:t>
            </a:r>
          </a:p>
        </p:txBody>
      </p:sp>
      <p:graphicFrame>
        <p:nvGraphicFramePr>
          <p:cNvPr id="2" name="对象 1"/>
          <p:cNvGraphicFramePr>
            <a:graphicFrameLocks noChangeAspect="1"/>
          </p:cNvGraphicFramePr>
          <p:nvPr>
            <p:extLst>
              <p:ext uri="{D42A27DB-BD31-4B8C-83A1-F6EECF244321}">
                <p14:modId xmlns:p14="http://schemas.microsoft.com/office/powerpoint/2010/main" val="4201166328"/>
              </p:ext>
            </p:extLst>
          </p:nvPr>
        </p:nvGraphicFramePr>
        <p:xfrm>
          <a:off x="248801" y="1421824"/>
          <a:ext cx="4861918" cy="2734896"/>
        </p:xfrm>
        <a:graphic>
          <a:graphicData uri="http://schemas.openxmlformats.org/presentationml/2006/ole">
            <mc:AlternateContent xmlns:mc="http://schemas.openxmlformats.org/markup-compatibility/2006">
              <mc:Choice xmlns:v="urn:schemas-microsoft-com:vml" Requires="v">
                <p:oleObj r:id="rId3" imgW="7225200" imgH="4063320" progId="">
                  <p:embed/>
                </p:oleObj>
              </mc:Choice>
              <mc:Fallback>
                <p:oleObj r:id="rId3" imgW="7225200" imgH="4063320" progId="">
                  <p:embed/>
                  <p:pic>
                    <p:nvPicPr>
                      <p:cNvPr id="0" name=""/>
                      <p:cNvPicPr/>
                      <p:nvPr/>
                    </p:nvPicPr>
                    <p:blipFill>
                      <a:blip r:embed="rId4"/>
                      <a:stretch>
                        <a:fillRect/>
                      </a:stretch>
                    </p:blipFill>
                    <p:spPr>
                      <a:xfrm>
                        <a:off x="248801" y="1421824"/>
                        <a:ext cx="4861918" cy="2734896"/>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122708540"/>
              </p:ext>
            </p:extLst>
          </p:nvPr>
        </p:nvGraphicFramePr>
        <p:xfrm>
          <a:off x="5142481" y="264371"/>
          <a:ext cx="3754306" cy="2143616"/>
        </p:xfrm>
        <a:graphic>
          <a:graphicData uri="http://schemas.openxmlformats.org/presentationml/2006/ole">
            <mc:AlternateContent xmlns:mc="http://schemas.openxmlformats.org/markup-compatibility/2006">
              <mc:Choice xmlns:v="urn:schemas-microsoft-com:vml" Requires="v">
                <p:oleObj r:id="rId5" imgW="6006240" imgH="3428280" progId="">
                  <p:embed/>
                </p:oleObj>
              </mc:Choice>
              <mc:Fallback>
                <p:oleObj r:id="rId5" imgW="6006240" imgH="3428280" progId="">
                  <p:embed/>
                  <p:pic>
                    <p:nvPicPr>
                      <p:cNvPr id="0" name=""/>
                      <p:cNvPicPr/>
                      <p:nvPr/>
                    </p:nvPicPr>
                    <p:blipFill>
                      <a:blip r:embed="rId6"/>
                      <a:stretch>
                        <a:fillRect/>
                      </a:stretch>
                    </p:blipFill>
                    <p:spPr>
                      <a:xfrm>
                        <a:off x="5142481" y="264371"/>
                        <a:ext cx="3754306" cy="2143616"/>
                      </a:xfrm>
                      <a:prstGeom prst="rect">
                        <a:avLst/>
                      </a:prstGeom>
                    </p:spPr>
                  </p:pic>
                </p:oleObj>
              </mc:Fallback>
            </mc:AlternateContent>
          </a:graphicData>
        </a:graphic>
      </p:graphicFrame>
      <mc:AlternateContent xmlns:mc="http://schemas.openxmlformats.org/markup-compatibility/2006" xmlns:a14="http://schemas.microsoft.com/office/drawing/2010/main">
        <mc:Choice Requires="a14">
          <p:sp>
            <p:nvSpPr>
              <p:cNvPr id="10" name="文本框 9">
                <a:extLst>
                  <a:ext uri="{FF2B5EF4-FFF2-40B4-BE49-F238E27FC236}">
                    <a16:creationId xmlns:a16="http://schemas.microsoft.com/office/drawing/2014/main" id="{A43140B2-1D4E-4CD1-8064-4BE1E0C9CB9F}"/>
                  </a:ext>
                </a:extLst>
              </p:cNvPr>
              <p:cNvSpPr txBox="1"/>
              <p:nvPr/>
            </p:nvSpPr>
            <p:spPr>
              <a:xfrm>
                <a:off x="5090193" y="2659463"/>
                <a:ext cx="4055395" cy="1810945"/>
              </a:xfrm>
              <a:prstGeom prst="rect">
                <a:avLst/>
              </a:prstGeom>
              <a:noFill/>
            </p:spPr>
            <p:txBody>
              <a:bodyPr wrap="square" rtlCol="0" anchor="t">
                <a:spAutoFit/>
              </a:bodyPr>
              <a:lstStyle/>
              <a:p>
                <a:pPr lvl="0">
                  <a:spcBef>
                    <a:spcPts val="600"/>
                  </a:spcBef>
                  <a:buSzPct val="75000"/>
                </a:pPr>
                <a:r>
                  <a:rPr lang="zh-CN" altLang="zh-CN" sz="1400" dirty="0"/>
                  <a:t>使用逻辑回归模型进行训练集数据拟合，其输出对应的是</a:t>
                </a:r>
                <a:r>
                  <a:rPr lang="zh-CN" altLang="en-US" sz="1400" dirty="0"/>
                  <a:t>：</a:t>
                </a:r>
                <a:endParaRPr lang="en-US" altLang="zh-CN" sz="1400" dirty="0"/>
              </a:p>
              <a:p>
                <a:pPr lvl="0">
                  <a:spcBef>
                    <a:spcPts val="600"/>
                  </a:spcBef>
                  <a:buSzPct val="75000"/>
                </a:pPr>
                <a14:m>
                  <m:oMathPara xmlns:m="http://schemas.openxmlformats.org/officeDocument/2006/math">
                    <m:oMathParaPr>
                      <m:jc m:val="centerGroup"/>
                    </m:oMathParaPr>
                    <m:oMath xmlns:m="http://schemas.openxmlformats.org/officeDocument/2006/math">
                      <m:r>
                        <a:rPr lang="en-US" altLang="zh-CN" sz="1400">
                          <a:latin typeface="Cambria Math" panose="02040503050406030204" pitchFamily="18" charset="0"/>
                        </a:rPr>
                        <m:t>0.543796</m:t>
                      </m:r>
                      <m:r>
                        <a:rPr lang="en-US" altLang="zh-CN" sz="1400" i="1">
                          <a:latin typeface="Cambria Math" panose="02040503050406030204" pitchFamily="18" charset="0"/>
                        </a:rPr>
                        <m:t>∗</m:t>
                      </m:r>
                      <m:r>
                        <a:rPr lang="en-US" altLang="zh-CN" sz="1400" i="1">
                          <a:latin typeface="Cambria Math" panose="02040503050406030204" pitchFamily="18" charset="0"/>
                        </a:rPr>
                        <m:t>𝑅𝑒𝑣𝑜𝑙𝑣𝑖𝑛𝑔𝑈𝑡𝑖𝑙𝑖𝑧𝑎𝑡𝑖𝑜𝑛𝑜𝑓</m:t>
                      </m:r>
                      <m:r>
                        <a:rPr lang="en-US" altLang="zh-CN" sz="1400" b="0" i="1" smtClean="0">
                          <a:latin typeface="Cambria Math" panose="02040503050406030204" pitchFamily="18" charset="0"/>
                        </a:rPr>
                        <m:t>.. </m:t>
                      </m:r>
                    </m:oMath>
                  </m:oMathPara>
                </a14:m>
                <a:endParaRPr lang="en-US" altLang="zh-CN" sz="1400" b="0" i="1" dirty="0">
                  <a:latin typeface="Cambria Math" panose="02040503050406030204" pitchFamily="18" charset="0"/>
                </a:endParaRPr>
              </a:p>
              <a:p>
                <a:pPr lvl="0">
                  <a:spcBef>
                    <a:spcPts val="600"/>
                  </a:spcBef>
                  <a:buSzPct val="75000"/>
                </a:pPr>
                <a14:m>
                  <m:oMathPara xmlns:m="http://schemas.openxmlformats.org/officeDocument/2006/math">
                    <m:oMathParaPr>
                      <m:jc m:val="centerGroup"/>
                    </m:oMathParaPr>
                    <m:oMath xmlns:m="http://schemas.openxmlformats.org/officeDocument/2006/math">
                      <m:r>
                        <a:rPr lang="en-US" altLang="zh-CN" sz="1400" i="1">
                          <a:latin typeface="Cambria Math" panose="02040503050406030204" pitchFamily="18" charset="0"/>
                        </a:rPr>
                        <m:t>+</m:t>
                      </m:r>
                      <m:r>
                        <a:rPr lang="en-US" altLang="zh-CN" sz="1400">
                          <a:latin typeface="Cambria Math" panose="02040503050406030204" pitchFamily="18" charset="0"/>
                        </a:rPr>
                        <m:t>0.384398</m:t>
                      </m:r>
                      <m:r>
                        <a:rPr lang="en-US" altLang="zh-CN" sz="1400" i="1">
                          <a:latin typeface="Cambria Math" panose="02040503050406030204" pitchFamily="18" charset="0"/>
                        </a:rPr>
                        <m:t>∗</m:t>
                      </m:r>
                      <m:r>
                        <a:rPr lang="en-US" altLang="zh-CN" sz="1400" i="1">
                          <a:latin typeface="Cambria Math" panose="02040503050406030204" pitchFamily="18" charset="0"/>
                        </a:rPr>
                        <m:t>𝑎𝑔𝑒</m:t>
                      </m:r>
                    </m:oMath>
                  </m:oMathPara>
                </a14:m>
                <a:endParaRPr lang="en-US" altLang="zh-CN" sz="1400" i="1" dirty="0">
                  <a:latin typeface="Cambria Math" panose="02040503050406030204" pitchFamily="18" charset="0"/>
                </a:endParaRPr>
              </a:p>
              <a:p>
                <a:pPr lvl="0">
                  <a:spcBef>
                    <a:spcPts val="600"/>
                  </a:spcBef>
                  <a:buSzPct val="75000"/>
                </a:pPr>
                <a14:m>
                  <m:oMathPara xmlns:m="http://schemas.openxmlformats.org/officeDocument/2006/math">
                    <m:oMathParaPr>
                      <m:jc m:val="centerGroup"/>
                    </m:oMathParaPr>
                    <m:oMath xmlns:m="http://schemas.openxmlformats.org/officeDocument/2006/math">
                      <m:r>
                        <a:rPr lang="en-US" altLang="zh-CN" sz="1400" i="1" smtClean="0">
                          <a:latin typeface="Cambria Math" panose="02040503050406030204" pitchFamily="18" charset="0"/>
                        </a:rPr>
                        <m:t>+</m:t>
                      </m:r>
                      <m:r>
                        <a:rPr lang="en-US" altLang="zh-CN" sz="1400" b="0" i="1" smtClean="0">
                          <a:latin typeface="Cambria Math" panose="02040503050406030204" pitchFamily="18" charset="0"/>
                        </a:rPr>
                        <m:t>0.990557∗</m:t>
                      </m:r>
                      <m:r>
                        <a:rPr lang="en-US" altLang="zh-CN" sz="1400" b="0" i="1" smtClean="0">
                          <a:latin typeface="Cambria Math" panose="02040503050406030204" pitchFamily="18" charset="0"/>
                        </a:rPr>
                        <m:t>𝑁𝑢𝑚𝑏𝑒𝑟𝑜𝑓𝑇𝑖𝑚𝑒𝑠</m:t>
                      </m:r>
                      <m:r>
                        <a:rPr lang="en-US" altLang="zh-CN" sz="1400" b="0" i="1" smtClean="0">
                          <a:latin typeface="Cambria Math" panose="02040503050406030204" pitchFamily="18" charset="0"/>
                        </a:rPr>
                        <m:t>30…</m:t>
                      </m:r>
                    </m:oMath>
                  </m:oMathPara>
                </a14:m>
                <a:endParaRPr lang="en-US" altLang="zh-CN" sz="1400" b="0" i="1" dirty="0">
                  <a:latin typeface="Cambria Math" panose="02040503050406030204" pitchFamily="18" charset="0"/>
                </a:endParaRPr>
              </a:p>
              <a:p>
                <a:pPr lvl="0">
                  <a:spcBef>
                    <a:spcPts val="600"/>
                  </a:spcBef>
                  <a:buSzPct val="75000"/>
                </a:pPr>
                <a14:m>
                  <m:oMathPara xmlns:m="http://schemas.openxmlformats.org/officeDocument/2006/math">
                    <m:oMathParaPr>
                      <m:jc m:val="centerGroup"/>
                    </m:oMathParaPr>
                    <m:oMath xmlns:m="http://schemas.openxmlformats.org/officeDocument/2006/math">
                      <m:r>
                        <a:rPr lang="en-US" altLang="zh-CN" sz="1400" i="1">
                          <a:latin typeface="Cambria Math" panose="02040503050406030204" pitchFamily="18" charset="0"/>
                        </a:rPr>
                        <m:t>+</m:t>
                      </m:r>
                      <m:r>
                        <a:rPr lang="en-US" altLang="zh-CN" sz="1400">
                          <a:latin typeface="Cambria Math" panose="02040503050406030204" pitchFamily="18" charset="0"/>
                        </a:rPr>
                        <m:t>1.</m:t>
                      </m:r>
                      <m:r>
                        <a:rPr lang="en-US" altLang="zh-CN" sz="1400" b="0" i="0" smtClean="0">
                          <a:latin typeface="Cambria Math" panose="02040503050406030204" pitchFamily="18" charset="0"/>
                        </a:rPr>
                        <m:t>7</m:t>
                      </m:r>
                      <m:r>
                        <a:rPr lang="en-US" altLang="zh-CN" sz="1400" b="0" i="1" smtClean="0">
                          <a:latin typeface="Cambria Math" panose="02040503050406030204" pitchFamily="18" charset="0"/>
                        </a:rPr>
                        <m:t>13207</m:t>
                      </m:r>
                      <m:r>
                        <a:rPr lang="en-US" altLang="zh-CN" sz="1400" i="1">
                          <a:latin typeface="Cambria Math" panose="02040503050406030204" pitchFamily="18" charset="0"/>
                        </a:rPr>
                        <m:t>∗</m:t>
                      </m:r>
                      <m:r>
                        <a:rPr lang="en-US" altLang="zh-CN" sz="1400" i="1">
                          <a:latin typeface="Cambria Math" panose="02040503050406030204" pitchFamily="18" charset="0"/>
                        </a:rPr>
                        <m:t>𝑁𝑢𝑚𝑏𝑒𝑟𝑜𝑓𝑇𝑖𝑚𝑒</m:t>
                      </m:r>
                      <m:r>
                        <a:rPr lang="en-US" altLang="zh-CN" sz="1400" b="0" i="1" smtClean="0">
                          <a:latin typeface="Cambria Math" panose="02040503050406030204" pitchFamily="18" charset="0"/>
                        </a:rPr>
                        <m:t>90</m:t>
                      </m:r>
                      <m:r>
                        <a:rPr lang="en-US" altLang="zh-CN" sz="1400" b="0" i="0" smtClean="0">
                          <a:latin typeface="Cambria Math" panose="02040503050406030204" pitchFamily="18" charset="0"/>
                        </a:rPr>
                        <m:t>…</m:t>
                      </m:r>
                    </m:oMath>
                  </m:oMathPara>
                </a14:m>
                <a:endParaRPr lang="en-US" altLang="zh-CN" sz="1400" b="0" i="0" dirty="0">
                  <a:latin typeface="Cambria Math" panose="02040503050406030204" pitchFamily="18" charset="0"/>
                </a:endParaRPr>
              </a:p>
              <a:p>
                <a:pPr lvl="0">
                  <a:spcBef>
                    <a:spcPts val="600"/>
                  </a:spcBef>
                  <a:buSzPct val="75000"/>
                </a:pPr>
                <a14:m>
                  <m:oMathPara xmlns:m="http://schemas.openxmlformats.org/officeDocument/2006/math">
                    <m:oMathParaPr>
                      <m:jc m:val="centerGroup"/>
                    </m:oMathParaPr>
                    <m:oMath xmlns:m="http://schemas.openxmlformats.org/officeDocument/2006/math">
                      <m:r>
                        <a:rPr lang="en-US" altLang="zh-CN" sz="1400" b="0" i="1" smtClean="0">
                          <a:latin typeface="Cambria Math" panose="02040503050406030204" pitchFamily="18" charset="0"/>
                        </a:rPr>
                        <m:t>+1.306247∗</m:t>
                      </m:r>
                      <m:r>
                        <a:rPr lang="en-US" altLang="zh-CN" sz="1400" b="0" i="1" smtClean="0">
                          <a:latin typeface="Cambria Math" panose="02040503050406030204" pitchFamily="18" charset="0"/>
                        </a:rPr>
                        <m:t>𝑁𝑢𝑚𝑏𝑒𝑟𝑜𝑓𝑇𝑖𝑚𝑒𝑠</m:t>
                      </m:r>
                      <m:r>
                        <a:rPr lang="en-US" altLang="zh-CN" sz="1400" b="0" i="1" smtClean="0">
                          <a:latin typeface="Cambria Math" panose="02040503050406030204" pitchFamily="18" charset="0"/>
                        </a:rPr>
                        <m:t>60…</m:t>
                      </m:r>
                    </m:oMath>
                  </m:oMathPara>
                </a14:m>
                <a:endParaRPr lang="en-US" altLang="zh-CN" sz="1400" dirty="0">
                  <a:latin typeface="Cambria Math" panose="02040503050406030204" pitchFamily="18" charset="0"/>
                </a:endParaRPr>
              </a:p>
              <a:p>
                <a:pPr lvl="0">
                  <a:spcBef>
                    <a:spcPts val="600"/>
                  </a:spcBef>
                  <a:buSzPct val="75000"/>
                </a:pPr>
                <a14:m>
                  <m:oMathPara xmlns:m="http://schemas.openxmlformats.org/officeDocument/2006/math">
                    <m:oMathParaPr>
                      <m:jc m:val="centerGroup"/>
                    </m:oMathParaPr>
                    <m:oMath xmlns:m="http://schemas.openxmlformats.org/officeDocument/2006/math">
                      <m:r>
                        <a:rPr lang="en-US" altLang="zh-CN" sz="1400" i="1">
                          <a:latin typeface="Cambria Math" panose="02040503050406030204" pitchFamily="18" charset="0"/>
                        </a:rPr>
                        <m:t>+</m:t>
                      </m:r>
                      <m:r>
                        <a:rPr lang="en-US" altLang="zh-CN" sz="1400">
                          <a:latin typeface="Cambria Math" panose="02040503050406030204" pitchFamily="18" charset="0"/>
                        </a:rPr>
                        <m:t>10.466645</m:t>
                      </m:r>
                    </m:oMath>
                  </m:oMathPara>
                </a14:m>
                <a:endParaRPr lang="zh-CN" altLang="en-US" sz="1600" dirty="0"/>
              </a:p>
            </p:txBody>
          </p:sp>
        </mc:Choice>
        <mc:Fallback xmlns="">
          <p:sp>
            <p:nvSpPr>
              <p:cNvPr id="10" name="文本框 9">
                <a:extLst>
                  <a:ext uri="{FF2B5EF4-FFF2-40B4-BE49-F238E27FC236}">
                    <a16:creationId xmlns:a16="http://schemas.microsoft.com/office/drawing/2014/main" id="{A43140B2-1D4E-4CD1-8064-4BE1E0C9CB9F}"/>
                  </a:ext>
                </a:extLst>
              </p:cNvPr>
              <p:cNvSpPr txBox="1">
                <a:spLocks noRot="1" noChangeAspect="1" noMove="1" noResize="1" noEditPoints="1" noAdjustHandles="1" noChangeArrowheads="1" noChangeShapeType="1" noTextEdit="1"/>
              </p:cNvSpPr>
              <p:nvPr/>
            </p:nvSpPr>
            <p:spPr>
              <a:xfrm>
                <a:off x="5090193" y="2659463"/>
                <a:ext cx="4055395" cy="1810945"/>
              </a:xfrm>
              <a:prstGeom prst="rect">
                <a:avLst/>
              </a:prstGeom>
              <a:blipFill>
                <a:blip r:embed="rId7"/>
                <a:stretch>
                  <a:fillRect l="-451" t="-337"/>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18976690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14735"/>
            <a:ext cx="8352928" cy="400110"/>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模型</a:t>
            </a:r>
            <a:r>
              <a:rPr lang="en-US" altLang="zh-CN" sz="2000" dirty="0"/>
              <a:t>AUC</a:t>
            </a:r>
            <a:r>
              <a:rPr lang="zh-CN" altLang="en-US" sz="2000" dirty="0"/>
              <a:t>曲线</a:t>
            </a:r>
          </a:p>
        </p:txBody>
      </p:sp>
      <p:graphicFrame>
        <p:nvGraphicFramePr>
          <p:cNvPr id="2" name="对象 1"/>
          <p:cNvGraphicFramePr>
            <a:graphicFrameLocks noChangeAspect="1"/>
          </p:cNvGraphicFramePr>
          <p:nvPr>
            <p:extLst>
              <p:ext uri="{D42A27DB-BD31-4B8C-83A1-F6EECF244321}">
                <p14:modId xmlns:p14="http://schemas.microsoft.com/office/powerpoint/2010/main" val="530891024"/>
              </p:ext>
            </p:extLst>
          </p:nvPr>
        </p:nvGraphicFramePr>
        <p:xfrm>
          <a:off x="108298" y="1299781"/>
          <a:ext cx="4156720" cy="3633281"/>
        </p:xfrm>
        <a:graphic>
          <a:graphicData uri="http://schemas.openxmlformats.org/presentationml/2006/ole">
            <mc:AlternateContent xmlns:mc="http://schemas.openxmlformats.org/markup-compatibility/2006">
              <mc:Choice xmlns:v="urn:schemas-microsoft-com:vml" Requires="v">
                <p:oleObj r:id="rId3" imgW="6818760" imgH="5955480" progId="">
                  <p:embed/>
                </p:oleObj>
              </mc:Choice>
              <mc:Fallback>
                <p:oleObj r:id="rId3" imgW="6818760" imgH="5955480" progId="">
                  <p:embed/>
                  <p:pic>
                    <p:nvPicPr>
                      <p:cNvPr id="0" name=""/>
                      <p:cNvPicPr/>
                      <p:nvPr/>
                    </p:nvPicPr>
                    <p:blipFill>
                      <a:blip r:embed="rId4"/>
                      <a:stretch>
                        <a:fillRect/>
                      </a:stretch>
                    </p:blipFill>
                    <p:spPr>
                      <a:xfrm>
                        <a:off x="108298" y="1299781"/>
                        <a:ext cx="4156720" cy="3633281"/>
                      </a:xfrm>
                      <a:prstGeom prst="rect">
                        <a:avLst/>
                      </a:prstGeom>
                    </p:spPr>
                  </p:pic>
                </p:oleObj>
              </mc:Fallback>
            </mc:AlternateContent>
          </a:graphicData>
        </a:graphic>
      </p:graphicFrame>
      <p:pic>
        <p:nvPicPr>
          <p:cNvPr id="9" name="图片 8"/>
          <p:cNvPicPr/>
          <p:nvPr/>
        </p:nvPicPr>
        <p:blipFill>
          <a:blip r:embed="rId5" cstate="print">
            <a:extLst>
              <a:ext uri="{BEBA8EAE-BF5A-486C-A8C5-ECC9F3942E4B}">
                <a14:imgProps xmlns:a14="http://schemas.microsoft.com/office/drawing/2010/main">
                  <a14:imgLayer r:embed="rId6">
                    <a14:imgEffect>
                      <a14:saturation sat="0"/>
                    </a14:imgEffect>
                  </a14:imgLayer>
                </a14:imgProps>
              </a:ext>
              <a:ext uri="{28A0092B-C50C-407E-A947-70E740481C1C}">
                <a14:useLocalDpi xmlns:a14="http://schemas.microsoft.com/office/drawing/2010/main" val="0"/>
              </a:ext>
            </a:extLst>
          </a:blip>
          <a:stretch>
            <a:fillRect/>
          </a:stretch>
        </p:blipFill>
        <p:spPr>
          <a:xfrm>
            <a:off x="4562783" y="1828912"/>
            <a:ext cx="4121526" cy="2778133"/>
          </a:xfrm>
          <a:prstGeom prst="rect">
            <a:avLst/>
          </a:prstGeom>
        </p:spPr>
      </p:pic>
      <p:sp>
        <p:nvSpPr>
          <p:cNvPr id="3" name="矩形 2"/>
          <p:cNvSpPr/>
          <p:nvPr/>
        </p:nvSpPr>
        <p:spPr>
          <a:xfrm>
            <a:off x="5887055" y="4609889"/>
            <a:ext cx="2266583" cy="369332"/>
          </a:xfrm>
          <a:prstGeom prst="rect">
            <a:avLst/>
          </a:prstGeom>
        </p:spPr>
        <p:txBody>
          <a:bodyPr wrap="none">
            <a:spAutoFit/>
          </a:bodyPr>
          <a:lstStyle/>
          <a:p>
            <a:r>
              <a:rPr lang="zh-CN" altLang="en-US" dirty="0"/>
              <a:t>图 </a:t>
            </a:r>
            <a:r>
              <a:rPr lang="en-US" altLang="zh-CN" dirty="0"/>
              <a:t>17-7 </a:t>
            </a:r>
            <a:r>
              <a:rPr lang="zh-CN" altLang="en-US" dirty="0"/>
              <a:t>模型AUC曲线</a:t>
            </a:r>
          </a:p>
        </p:txBody>
      </p:sp>
      <p:sp>
        <p:nvSpPr>
          <p:cNvPr id="12" name="矩形 11"/>
          <p:cNvSpPr/>
          <p:nvPr/>
        </p:nvSpPr>
        <p:spPr>
          <a:xfrm>
            <a:off x="4575356" y="466889"/>
            <a:ext cx="4101894" cy="1169551"/>
          </a:xfrm>
          <a:prstGeom prst="rect">
            <a:avLst/>
          </a:prstGeom>
          <a:solidFill>
            <a:schemeClr val="accent2"/>
          </a:solidFill>
        </p:spPr>
        <p:txBody>
          <a:bodyPr wrap="square">
            <a:spAutoFit/>
          </a:bodyPr>
          <a:lstStyle/>
          <a:p>
            <a:r>
              <a:rPr lang="zh-CN" altLang="en-US" sz="1400" dirty="0"/>
              <a:t>对拟合模型的</a:t>
            </a:r>
            <a:r>
              <a:rPr lang="en-US" altLang="zh-CN" sz="1400" dirty="0"/>
              <a:t>AUC</a:t>
            </a:r>
            <a:r>
              <a:rPr lang="zh-CN" altLang="en-US" sz="1400" dirty="0"/>
              <a:t>曲线进行了绘制，如图 </a:t>
            </a:r>
            <a:r>
              <a:rPr lang="en-US" altLang="zh-CN" sz="1400" dirty="0"/>
              <a:t>17-7</a:t>
            </a:r>
            <a:r>
              <a:rPr lang="zh-CN" altLang="en-US" sz="1400" dirty="0"/>
              <a:t>所示。之前的综合案例我们使用的是混淆矩阵来描述模型训练的效果。</a:t>
            </a:r>
            <a:r>
              <a:rPr lang="en-US" altLang="zh-CN" sz="1400" dirty="0"/>
              <a:t>AUC</a:t>
            </a:r>
            <a:r>
              <a:rPr lang="zh-CN" altLang="en-US" sz="1400" dirty="0"/>
              <a:t>曲线图也是一种常用的描述模型好坏的手段。</a:t>
            </a:r>
            <a:r>
              <a:rPr lang="en-US" altLang="zh-CN" sz="1400" dirty="0"/>
              <a:t>AUC</a:t>
            </a:r>
            <a:r>
              <a:rPr lang="zh-CN" altLang="en-US" sz="1400" dirty="0"/>
              <a:t>的值越接近</a:t>
            </a:r>
            <a:r>
              <a:rPr lang="en-US" altLang="zh-CN" sz="1400" dirty="0"/>
              <a:t>1</a:t>
            </a:r>
            <a:r>
              <a:rPr lang="zh-CN" altLang="en-US" sz="1400" dirty="0"/>
              <a:t>，算法训练的效果越好。本案例的</a:t>
            </a:r>
            <a:r>
              <a:rPr lang="en-US" altLang="zh-CN" sz="1400" dirty="0"/>
              <a:t>AUC=0.84</a:t>
            </a:r>
            <a:r>
              <a:rPr lang="zh-CN" altLang="en-US" sz="1400" dirty="0"/>
              <a:t>，是可以接受的结果。</a:t>
            </a:r>
          </a:p>
        </p:txBody>
      </p:sp>
    </p:spTree>
    <p:extLst>
      <p:ext uri="{BB962C8B-B14F-4D97-AF65-F5344CB8AC3E}">
        <p14:creationId xmlns:p14="http://schemas.microsoft.com/office/powerpoint/2010/main" val="48834967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14735"/>
            <a:ext cx="8352928" cy="784830"/>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训练好的模型可以用来对测试集数据进行信用评分。</a:t>
            </a:r>
            <a:endParaRPr lang="en-US" altLang="zh-CN" sz="2000" dirty="0"/>
          </a:p>
          <a:p>
            <a:pPr marL="342900" lvl="0" indent="-342900">
              <a:spcBef>
                <a:spcPts val="600"/>
              </a:spcBef>
              <a:buSzPct val="75000"/>
              <a:buFont typeface="Wingdings" panose="05000000000000000000" pitchFamily="2" charset="2"/>
              <a:buChar char="l"/>
            </a:pPr>
            <a:r>
              <a:rPr lang="zh-CN" altLang="en-US" sz="2000" dirty="0"/>
              <a:t>根据</a:t>
            </a:r>
            <a:r>
              <a:rPr lang="en-US" altLang="zh-CN" sz="2000" dirty="0"/>
              <a:t>woe</a:t>
            </a:r>
            <a:r>
              <a:rPr lang="zh-CN" altLang="en-US" sz="2000" dirty="0"/>
              <a:t>分段，计算某一列属性的</a:t>
            </a:r>
            <a:r>
              <a:rPr lang="en-US" altLang="zh-CN" sz="2000" dirty="0"/>
              <a:t>woe</a:t>
            </a:r>
            <a:r>
              <a:rPr lang="zh-CN" altLang="en-US" sz="2000" dirty="0"/>
              <a:t>取值所对应的分数分段取值</a:t>
            </a:r>
          </a:p>
        </p:txBody>
      </p:sp>
      <p:graphicFrame>
        <p:nvGraphicFramePr>
          <p:cNvPr id="2" name="对象 1"/>
          <p:cNvGraphicFramePr>
            <a:graphicFrameLocks noChangeAspect="1"/>
          </p:cNvGraphicFramePr>
          <p:nvPr>
            <p:extLst>
              <p:ext uri="{D42A27DB-BD31-4B8C-83A1-F6EECF244321}">
                <p14:modId xmlns:p14="http://schemas.microsoft.com/office/powerpoint/2010/main" val="2830385045"/>
              </p:ext>
            </p:extLst>
          </p:nvPr>
        </p:nvGraphicFramePr>
        <p:xfrm>
          <a:off x="812072" y="1727996"/>
          <a:ext cx="6365752" cy="3213373"/>
        </p:xfrm>
        <a:graphic>
          <a:graphicData uri="http://schemas.openxmlformats.org/presentationml/2006/ole">
            <mc:AlternateContent xmlns:mc="http://schemas.openxmlformats.org/markup-compatibility/2006">
              <mc:Choice xmlns:v="urn:schemas-microsoft-com:vml" Requires="v">
                <p:oleObj r:id="rId3" imgW="6793560" imgH="3428280" progId="">
                  <p:embed/>
                </p:oleObj>
              </mc:Choice>
              <mc:Fallback>
                <p:oleObj r:id="rId3" imgW="6793560" imgH="3428280" progId="">
                  <p:embed/>
                  <p:pic>
                    <p:nvPicPr>
                      <p:cNvPr id="0" name=""/>
                      <p:cNvPicPr/>
                      <p:nvPr/>
                    </p:nvPicPr>
                    <p:blipFill>
                      <a:blip r:embed="rId4"/>
                      <a:stretch>
                        <a:fillRect/>
                      </a:stretch>
                    </p:blipFill>
                    <p:spPr>
                      <a:xfrm>
                        <a:off x="812072" y="1727996"/>
                        <a:ext cx="6365752" cy="3213373"/>
                      </a:xfrm>
                      <a:prstGeom prst="rect">
                        <a:avLst/>
                      </a:prstGeom>
                    </p:spPr>
                  </p:pic>
                </p:oleObj>
              </mc:Fallback>
            </mc:AlternateContent>
          </a:graphicData>
        </a:graphic>
      </p:graphicFrame>
    </p:spTree>
    <p:extLst>
      <p:ext uri="{BB962C8B-B14F-4D97-AF65-F5344CB8AC3E}">
        <p14:creationId xmlns:p14="http://schemas.microsoft.com/office/powerpoint/2010/main" val="425176612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矩形 55"/>
          <p:cNvSpPr/>
          <p:nvPr/>
        </p:nvSpPr>
        <p:spPr>
          <a:xfrm rot="1400643">
            <a:off x="1085482" y="2604661"/>
            <a:ext cx="3405958" cy="111786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2" name="矩形 61"/>
          <p:cNvSpPr/>
          <p:nvPr/>
        </p:nvSpPr>
        <p:spPr>
          <a:xfrm rot="1400643">
            <a:off x="6892060" y="2625823"/>
            <a:ext cx="3405958" cy="111786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1" name="矩形 60"/>
          <p:cNvSpPr/>
          <p:nvPr/>
        </p:nvSpPr>
        <p:spPr>
          <a:xfrm rot="1400643">
            <a:off x="4018718" y="2660613"/>
            <a:ext cx="3405958" cy="111786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6" name="Freeform 28"/>
          <p:cNvSpPr/>
          <p:nvPr/>
        </p:nvSpPr>
        <p:spPr>
          <a:xfrm>
            <a:off x="6867088" y="1924472"/>
            <a:ext cx="1122183" cy="1122396"/>
          </a:xfrm>
          <a:custGeom>
            <a:avLst/>
            <a:gdLst>
              <a:gd name="connsiteX0" fmla="*/ 0 w 1811734"/>
              <a:gd name="connsiteY0" fmla="*/ 905867 h 1811734"/>
              <a:gd name="connsiteX1" fmla="*/ 905867 w 1811734"/>
              <a:gd name="connsiteY1" fmla="*/ 0 h 1811734"/>
              <a:gd name="connsiteX2" fmla="*/ 1811734 w 1811734"/>
              <a:gd name="connsiteY2" fmla="*/ 905867 h 1811734"/>
              <a:gd name="connsiteX3" fmla="*/ 905867 w 1811734"/>
              <a:gd name="connsiteY3" fmla="*/ 1811734 h 1811734"/>
              <a:gd name="connsiteX4" fmla="*/ 0 w 1811734"/>
              <a:gd name="connsiteY4" fmla="*/ 905867 h 1811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1734" h="1811734">
                <a:moveTo>
                  <a:pt x="0" y="905867"/>
                </a:moveTo>
                <a:cubicBezTo>
                  <a:pt x="0" y="405570"/>
                  <a:pt x="405570" y="0"/>
                  <a:pt x="905867" y="0"/>
                </a:cubicBezTo>
                <a:cubicBezTo>
                  <a:pt x="1406164" y="0"/>
                  <a:pt x="1811734" y="405570"/>
                  <a:pt x="1811734" y="905867"/>
                </a:cubicBezTo>
                <a:cubicBezTo>
                  <a:pt x="1811734" y="1406164"/>
                  <a:pt x="1406164" y="1811734"/>
                  <a:pt x="905867" y="1811734"/>
                </a:cubicBezTo>
                <a:cubicBezTo>
                  <a:pt x="405570" y="1811734"/>
                  <a:pt x="0" y="1406164"/>
                  <a:pt x="0" y="905867"/>
                </a:cubicBezTo>
                <a:close/>
              </a:path>
            </a:pathLst>
          </a:custGeom>
          <a:solidFill>
            <a:srgbClr val="29ABE2"/>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89474" tIns="289474" rIns="289474" bIns="289474" numCol="1" spcCol="1270" anchor="ctr" anchorCtr="0">
            <a:noAutofit/>
          </a:bodyPr>
          <a:lstStyle/>
          <a:p>
            <a:pPr algn="just" defTabSz="1157605">
              <a:lnSpc>
                <a:spcPct val="120000"/>
              </a:lnSpc>
              <a:spcAft>
                <a:spcPct val="35000"/>
              </a:spcAft>
            </a:pPr>
            <a:endParaRPr lang="en-GB" sz="6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5" name="Freeform 28"/>
          <p:cNvSpPr/>
          <p:nvPr/>
        </p:nvSpPr>
        <p:spPr>
          <a:xfrm>
            <a:off x="3924722" y="1954204"/>
            <a:ext cx="1122183" cy="1122396"/>
          </a:xfrm>
          <a:custGeom>
            <a:avLst/>
            <a:gdLst>
              <a:gd name="connsiteX0" fmla="*/ 0 w 1811734"/>
              <a:gd name="connsiteY0" fmla="*/ 905867 h 1811734"/>
              <a:gd name="connsiteX1" fmla="*/ 905867 w 1811734"/>
              <a:gd name="connsiteY1" fmla="*/ 0 h 1811734"/>
              <a:gd name="connsiteX2" fmla="*/ 1811734 w 1811734"/>
              <a:gd name="connsiteY2" fmla="*/ 905867 h 1811734"/>
              <a:gd name="connsiteX3" fmla="*/ 905867 w 1811734"/>
              <a:gd name="connsiteY3" fmla="*/ 1811734 h 1811734"/>
              <a:gd name="connsiteX4" fmla="*/ 0 w 1811734"/>
              <a:gd name="connsiteY4" fmla="*/ 905867 h 1811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1734" h="1811734">
                <a:moveTo>
                  <a:pt x="0" y="905867"/>
                </a:moveTo>
                <a:cubicBezTo>
                  <a:pt x="0" y="405570"/>
                  <a:pt x="405570" y="0"/>
                  <a:pt x="905867" y="0"/>
                </a:cubicBezTo>
                <a:cubicBezTo>
                  <a:pt x="1406164" y="0"/>
                  <a:pt x="1811734" y="405570"/>
                  <a:pt x="1811734" y="905867"/>
                </a:cubicBezTo>
                <a:cubicBezTo>
                  <a:pt x="1811734" y="1406164"/>
                  <a:pt x="1406164" y="1811734"/>
                  <a:pt x="905867" y="1811734"/>
                </a:cubicBezTo>
                <a:cubicBezTo>
                  <a:pt x="405570" y="1811734"/>
                  <a:pt x="0" y="1406164"/>
                  <a:pt x="0" y="905867"/>
                </a:cubicBezTo>
                <a:close/>
              </a:path>
            </a:pathLst>
          </a:custGeom>
          <a:solidFill>
            <a:srgbClr val="FFC000"/>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89474" tIns="289474" rIns="289474" bIns="289474" numCol="1" spcCol="1270" anchor="ctr" anchorCtr="0">
            <a:noAutofit/>
          </a:bodyPr>
          <a:lstStyle/>
          <a:p>
            <a:pPr algn="just" defTabSz="1157605">
              <a:lnSpc>
                <a:spcPct val="120000"/>
              </a:lnSpc>
              <a:spcAft>
                <a:spcPct val="35000"/>
              </a:spcAft>
            </a:pPr>
            <a:endParaRPr lang="en-GB" sz="6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4" name="Freeform 28"/>
          <p:cNvSpPr/>
          <p:nvPr/>
        </p:nvSpPr>
        <p:spPr>
          <a:xfrm>
            <a:off x="722951" y="1954204"/>
            <a:ext cx="1122183" cy="1122396"/>
          </a:xfrm>
          <a:custGeom>
            <a:avLst/>
            <a:gdLst>
              <a:gd name="connsiteX0" fmla="*/ 0 w 1811734"/>
              <a:gd name="connsiteY0" fmla="*/ 905867 h 1811734"/>
              <a:gd name="connsiteX1" fmla="*/ 905867 w 1811734"/>
              <a:gd name="connsiteY1" fmla="*/ 0 h 1811734"/>
              <a:gd name="connsiteX2" fmla="*/ 1811734 w 1811734"/>
              <a:gd name="connsiteY2" fmla="*/ 905867 h 1811734"/>
              <a:gd name="connsiteX3" fmla="*/ 905867 w 1811734"/>
              <a:gd name="connsiteY3" fmla="*/ 1811734 h 1811734"/>
              <a:gd name="connsiteX4" fmla="*/ 0 w 1811734"/>
              <a:gd name="connsiteY4" fmla="*/ 905867 h 1811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1734" h="1811734">
                <a:moveTo>
                  <a:pt x="0" y="905867"/>
                </a:moveTo>
                <a:cubicBezTo>
                  <a:pt x="0" y="405570"/>
                  <a:pt x="405570" y="0"/>
                  <a:pt x="905867" y="0"/>
                </a:cubicBezTo>
                <a:cubicBezTo>
                  <a:pt x="1406164" y="0"/>
                  <a:pt x="1811734" y="405570"/>
                  <a:pt x="1811734" y="905867"/>
                </a:cubicBezTo>
                <a:cubicBezTo>
                  <a:pt x="1811734" y="1406164"/>
                  <a:pt x="1406164" y="1811734"/>
                  <a:pt x="905867" y="1811734"/>
                </a:cubicBezTo>
                <a:cubicBezTo>
                  <a:pt x="405570" y="1811734"/>
                  <a:pt x="0" y="1406164"/>
                  <a:pt x="0" y="905867"/>
                </a:cubicBezTo>
                <a:close/>
              </a:path>
            </a:pathLst>
          </a:custGeom>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89474" tIns="289474" rIns="289474" bIns="289474" numCol="1" spcCol="1270" anchor="ctr" anchorCtr="0">
            <a:noAutofit/>
          </a:bodyPr>
          <a:lstStyle/>
          <a:p>
            <a:pPr algn="just" defTabSz="1157605">
              <a:lnSpc>
                <a:spcPct val="120000"/>
              </a:lnSpc>
              <a:spcAft>
                <a:spcPct val="35000"/>
              </a:spcAft>
            </a:pPr>
            <a:endParaRPr lang="en-GB" sz="600" dirty="0">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4" name="Group 74"/>
          <p:cNvGrpSpPr/>
          <p:nvPr/>
        </p:nvGrpSpPr>
        <p:grpSpPr>
          <a:xfrm>
            <a:off x="4069685" y="691526"/>
            <a:ext cx="1149729" cy="1129800"/>
            <a:chOff x="5329648" y="1486933"/>
            <a:chExt cx="1532706" cy="1506139"/>
          </a:xfrm>
        </p:grpSpPr>
        <p:sp>
          <p:nvSpPr>
            <p:cNvPr id="57" name="TextBox 75"/>
            <p:cNvSpPr txBox="1"/>
            <p:nvPr/>
          </p:nvSpPr>
          <p:spPr>
            <a:xfrm>
              <a:off x="5425440" y="1518147"/>
              <a:ext cx="1341120" cy="615553"/>
            </a:xfrm>
            <a:prstGeom prst="rect">
              <a:avLst/>
            </a:prstGeom>
            <a:noFill/>
          </p:spPr>
          <p:txBody>
            <a:bodyPr wrap="square" lIns="0" tIns="0" rIns="0" bIns="0">
              <a:normAutofit lnSpcReduction="10000"/>
            </a:bodyPr>
            <a:lstStyle/>
            <a:p>
              <a:pPr algn="dist"/>
              <a:r>
                <a:rPr lang="zh-CN" altLang="en-US" sz="3200" b="1" dirty="0">
                  <a:solidFill>
                    <a:schemeClr val="tx2">
                      <a:lumMod val="75000"/>
                    </a:schemeClr>
                  </a:solidFill>
                  <a:latin typeface="黑体" panose="02010609060101010101" charset="-122"/>
                  <a:ea typeface="黑体" panose="02010609060101010101" charset="-122"/>
                </a:rPr>
                <a:t>目录</a:t>
              </a:r>
            </a:p>
          </p:txBody>
        </p:sp>
        <p:sp>
          <p:nvSpPr>
            <p:cNvPr id="58" name="TextBox 76"/>
            <p:cNvSpPr txBox="1"/>
            <p:nvPr/>
          </p:nvSpPr>
          <p:spPr>
            <a:xfrm>
              <a:off x="5329648" y="1486933"/>
              <a:ext cx="1532706" cy="1506139"/>
            </a:xfrm>
            <a:prstGeom prst="diamond">
              <a:avLst/>
            </a:prstGeom>
            <a:noFill/>
          </p:spPr>
          <p:txBody>
            <a:bodyPr wrap="none" lIns="0" tIns="0" rIns="0" bIns="0" anchor="ctr" anchorCtr="1">
              <a:normAutofit/>
            </a:bodyPr>
            <a:lstStyle/>
            <a:p>
              <a:pPr algn="ctr"/>
              <a:r>
                <a:rPr lang="en-US" altLang="zh-CN" sz="2800" b="1" dirty="0">
                  <a:solidFill>
                    <a:schemeClr val="tx2">
                      <a:lumMod val="75000"/>
                    </a:schemeClr>
                  </a:solidFill>
                  <a:latin typeface="Times New Roman" panose="02020603050405020304" charset="0"/>
                  <a:ea typeface="微软雅黑" panose="020B0503020204020204" pitchFamily="34" charset="-122"/>
                  <a:cs typeface="Times New Roman" panose="02020603050405020304" charset="0"/>
                </a:rPr>
                <a:t>Contents</a:t>
              </a:r>
            </a:p>
          </p:txBody>
        </p:sp>
      </p:grpSp>
      <p:grpSp>
        <p:nvGrpSpPr>
          <p:cNvPr id="5" name="Group 32" hidden="1"/>
          <p:cNvGrpSpPr/>
          <p:nvPr/>
        </p:nvGrpSpPr>
        <p:grpSpPr>
          <a:xfrm>
            <a:off x="1394613" y="1458583"/>
            <a:ext cx="7097153" cy="985779"/>
            <a:chOff x="1859164" y="1943975"/>
            <a:chExt cx="9461225" cy="1314144"/>
          </a:xfrm>
        </p:grpSpPr>
        <p:cxnSp>
          <p:nvCxnSpPr>
            <p:cNvPr id="46" name="Straight Connector 10"/>
            <p:cNvCxnSpPr/>
            <p:nvPr/>
          </p:nvCxnSpPr>
          <p:spPr>
            <a:xfrm flipH="1">
              <a:off x="1859164" y="2384884"/>
              <a:ext cx="984142" cy="873235"/>
            </a:xfrm>
            <a:prstGeom prst="line">
              <a:avLst/>
            </a:prstGeom>
            <a:ln w="12700" cap="flat" cmpd="sng" algn="ctr">
              <a:solidFill>
                <a:schemeClr val="accent1">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7" name="Straight Connector 13"/>
            <p:cNvCxnSpPr/>
            <p:nvPr/>
          </p:nvCxnSpPr>
          <p:spPr>
            <a:xfrm>
              <a:off x="1897934" y="1943975"/>
              <a:ext cx="1044715" cy="1051258"/>
            </a:xfrm>
            <a:prstGeom prst="line">
              <a:avLst/>
            </a:prstGeom>
            <a:ln w="12700" cap="flat" cmpd="sng" algn="ctr">
              <a:solidFill>
                <a:schemeClr val="accent1">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8" name="Straight Connector 18"/>
            <p:cNvCxnSpPr/>
            <p:nvPr/>
          </p:nvCxnSpPr>
          <p:spPr>
            <a:xfrm flipH="1">
              <a:off x="2940929" y="1943975"/>
              <a:ext cx="1046634" cy="1052977"/>
            </a:xfrm>
            <a:prstGeom prst="line">
              <a:avLst/>
            </a:prstGeom>
            <a:ln w="12700" cap="flat" cmpd="sng" algn="ctr">
              <a:solidFill>
                <a:schemeClr val="accent2">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9" name="Straight Connector 23"/>
            <p:cNvCxnSpPr/>
            <p:nvPr/>
          </p:nvCxnSpPr>
          <p:spPr>
            <a:xfrm>
              <a:off x="3992369" y="1943975"/>
              <a:ext cx="1044715" cy="1051258"/>
            </a:xfrm>
            <a:prstGeom prst="line">
              <a:avLst/>
            </a:prstGeom>
            <a:ln w="12700" cap="flat" cmpd="sng" algn="ctr">
              <a:solidFill>
                <a:schemeClr val="accent2">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0" name="Straight Connector 24"/>
            <p:cNvCxnSpPr/>
            <p:nvPr/>
          </p:nvCxnSpPr>
          <p:spPr>
            <a:xfrm flipH="1">
              <a:off x="5035364" y="1943975"/>
              <a:ext cx="1046634" cy="1052977"/>
            </a:xfrm>
            <a:prstGeom prst="line">
              <a:avLst/>
            </a:prstGeom>
            <a:ln w="12700" cap="flat" cmpd="sng" algn="ctr">
              <a:solidFill>
                <a:schemeClr val="accent3">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1" name="Straight Connector 25"/>
            <p:cNvCxnSpPr/>
            <p:nvPr/>
          </p:nvCxnSpPr>
          <p:spPr>
            <a:xfrm>
              <a:off x="6086804" y="1943975"/>
              <a:ext cx="1044715" cy="1051258"/>
            </a:xfrm>
            <a:prstGeom prst="line">
              <a:avLst/>
            </a:prstGeom>
            <a:ln w="12700" cap="flat" cmpd="sng" algn="ctr">
              <a:solidFill>
                <a:schemeClr val="accent3">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2" name="Straight Connector 26"/>
            <p:cNvCxnSpPr/>
            <p:nvPr/>
          </p:nvCxnSpPr>
          <p:spPr>
            <a:xfrm flipH="1">
              <a:off x="7129799" y="1943975"/>
              <a:ext cx="1046634" cy="1052977"/>
            </a:xfrm>
            <a:prstGeom prst="line">
              <a:avLst/>
            </a:prstGeom>
            <a:ln w="12700" cap="flat" cmpd="sng" algn="ctr">
              <a:solidFill>
                <a:schemeClr val="accent4">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3" name="Straight Connector 27"/>
            <p:cNvCxnSpPr/>
            <p:nvPr/>
          </p:nvCxnSpPr>
          <p:spPr>
            <a:xfrm>
              <a:off x="8181239" y="1943975"/>
              <a:ext cx="1044715" cy="1051258"/>
            </a:xfrm>
            <a:prstGeom prst="line">
              <a:avLst/>
            </a:prstGeom>
            <a:ln w="12700" cap="flat" cmpd="sng" algn="ctr">
              <a:solidFill>
                <a:schemeClr val="accent4">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4" name="Straight Connector 28"/>
            <p:cNvCxnSpPr/>
            <p:nvPr/>
          </p:nvCxnSpPr>
          <p:spPr>
            <a:xfrm flipH="1">
              <a:off x="9224234" y="1943975"/>
              <a:ext cx="1046634" cy="1052977"/>
            </a:xfrm>
            <a:prstGeom prst="line">
              <a:avLst/>
            </a:prstGeom>
            <a:ln w="12700" cap="flat" cmpd="sng" algn="ctr">
              <a:solidFill>
                <a:schemeClr val="accent5">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5" name="Straight Connector 29"/>
            <p:cNvCxnSpPr/>
            <p:nvPr/>
          </p:nvCxnSpPr>
          <p:spPr>
            <a:xfrm>
              <a:off x="10275674" y="1943975"/>
              <a:ext cx="1044715" cy="1051258"/>
            </a:xfrm>
            <a:prstGeom prst="line">
              <a:avLst/>
            </a:prstGeom>
            <a:ln w="12700" cap="flat" cmpd="sng" algn="ctr">
              <a:solidFill>
                <a:schemeClr val="accent5">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grpSp>
        <p:nvGrpSpPr>
          <p:cNvPr id="2" name="组合 1"/>
          <p:cNvGrpSpPr/>
          <p:nvPr/>
        </p:nvGrpSpPr>
        <p:grpSpPr>
          <a:xfrm>
            <a:off x="324322" y="2257016"/>
            <a:ext cx="2088232" cy="1388597"/>
            <a:chOff x="338227" y="2256276"/>
            <a:chExt cx="2087870" cy="1388357"/>
          </a:xfrm>
        </p:grpSpPr>
        <p:sp>
          <p:nvSpPr>
            <p:cNvPr id="45" name="TextBox 34"/>
            <p:cNvSpPr txBox="1"/>
            <p:nvPr/>
          </p:nvSpPr>
          <p:spPr>
            <a:xfrm>
              <a:off x="687924" y="2256276"/>
              <a:ext cx="1206424" cy="460554"/>
            </a:xfrm>
            <a:prstGeom prst="rect">
              <a:avLst/>
            </a:prstGeom>
            <a:noFill/>
          </p:spPr>
          <p:txBody>
            <a:bodyPr wrap="none">
              <a:normAutofit/>
            </a:bodyPr>
            <a:lstStyle/>
            <a:p>
              <a:pPr algn="ctr"/>
              <a:r>
                <a:rPr lang="zh-CN" altLang="en-US" sz="2400" b="1" dirty="0">
                  <a:solidFill>
                    <a:schemeClr val="bg1"/>
                  </a:solidFill>
                  <a:latin typeface="华文中宋" panose="02010600040101010101" charset="-122"/>
                  <a:ea typeface="华文中宋" panose="02010600040101010101" charset="-122"/>
                </a:rPr>
                <a:t>第一节</a:t>
              </a:r>
            </a:p>
          </p:txBody>
        </p:sp>
        <p:sp>
          <p:nvSpPr>
            <p:cNvPr id="24" name="TextBox 62"/>
            <p:cNvSpPr txBox="1"/>
            <p:nvPr/>
          </p:nvSpPr>
          <p:spPr bwMode="auto">
            <a:xfrm>
              <a:off x="338227" y="3336909"/>
              <a:ext cx="2087870" cy="307724"/>
            </a:xfrm>
            <a:prstGeom prst="rect">
              <a:avLst/>
            </a:prstGeom>
            <a:noFill/>
            <a:ln w="9525">
              <a:noFill/>
              <a:miter lim="800000"/>
            </a:ln>
          </p:spPr>
          <p:txBody>
            <a:bodyPr wrap="square" lIns="0" tIns="0" rIns="0" bIns="0" anchor="ctr" anchorCtr="1">
              <a:spAutoFit/>
              <a:scene3d>
                <a:camera prst="orthographicFront"/>
                <a:lightRig rig="threePt" dir="t"/>
              </a:scene3d>
              <a:sp3d>
                <a:bevelT w="0" h="0"/>
              </a:sp3d>
            </a:bodyPr>
            <a:lstStyle/>
            <a:p>
              <a:pPr marL="0" lvl="1" algn="ctr"/>
              <a:r>
                <a:rPr lang="zh-CN" altLang="en-US" sz="2000" b="1" dirty="0">
                  <a:solidFill>
                    <a:schemeClr val="tx2"/>
                  </a:solidFill>
                  <a:latin typeface="华文中宋" panose="02010600040101010101" charset="-122"/>
                  <a:ea typeface="华文中宋" panose="02010600040101010101" charset="-122"/>
                </a:rPr>
                <a:t>案例背景</a:t>
              </a:r>
            </a:p>
          </p:txBody>
        </p:sp>
      </p:grpSp>
      <p:grpSp>
        <p:nvGrpSpPr>
          <p:cNvPr id="3" name="组合 2"/>
          <p:cNvGrpSpPr/>
          <p:nvPr/>
        </p:nvGrpSpPr>
        <p:grpSpPr>
          <a:xfrm>
            <a:off x="3870217" y="2257016"/>
            <a:ext cx="1237752" cy="1421411"/>
            <a:chOff x="2213705" y="2256276"/>
            <a:chExt cx="1237538" cy="1421165"/>
          </a:xfrm>
        </p:grpSpPr>
        <p:sp>
          <p:nvSpPr>
            <p:cNvPr id="41" name="TextBox 36"/>
            <p:cNvSpPr txBox="1"/>
            <p:nvPr/>
          </p:nvSpPr>
          <p:spPr>
            <a:xfrm>
              <a:off x="2213705" y="2256276"/>
              <a:ext cx="1206424" cy="460554"/>
            </a:xfrm>
            <a:prstGeom prst="rect">
              <a:avLst/>
            </a:prstGeom>
            <a:noFill/>
          </p:spPr>
          <p:txBody>
            <a:bodyPr wrap="none">
              <a:normAutofit/>
            </a:bodyPr>
            <a:lstStyle/>
            <a:p>
              <a:pPr algn="ctr">
                <a:buClrTx/>
                <a:buSzTx/>
                <a:buFontTx/>
              </a:pPr>
              <a:r>
                <a:rPr lang="zh-CN" altLang="en-US" sz="2400" b="1" dirty="0">
                  <a:solidFill>
                    <a:schemeClr val="bg1"/>
                  </a:solidFill>
                  <a:latin typeface="华文中宋" panose="02010600040101010101" charset="-122"/>
                  <a:ea typeface="华文中宋" panose="02010600040101010101" charset="-122"/>
                </a:rPr>
                <a:t>第二节</a:t>
              </a:r>
              <a:endParaRPr lang="zh-CN" altLang="en-US" sz="2400" b="1" dirty="0">
                <a:solidFill>
                  <a:schemeClr val="bg1"/>
                </a:solidFill>
                <a:latin typeface="黑体" panose="02010609060101010101" charset="-122"/>
                <a:ea typeface="黑体" panose="02010609060101010101" charset="-122"/>
              </a:endParaRPr>
            </a:p>
          </p:txBody>
        </p:sp>
        <p:sp>
          <p:nvSpPr>
            <p:cNvPr id="22" name="TextBox 60"/>
            <p:cNvSpPr txBox="1"/>
            <p:nvPr/>
          </p:nvSpPr>
          <p:spPr bwMode="auto">
            <a:xfrm>
              <a:off x="2425499" y="3369717"/>
              <a:ext cx="1025744" cy="307724"/>
            </a:xfrm>
            <a:prstGeom prst="rect">
              <a:avLst/>
            </a:prstGeom>
            <a:noFill/>
            <a:ln w="9525">
              <a:noFill/>
              <a:miter lim="800000"/>
            </a:ln>
          </p:spPr>
          <p:txBody>
            <a:bodyPr wrap="none" lIns="0" tIns="0" rIns="0" bIns="0" anchor="ctr" anchorCtr="1">
              <a:spAutoFit/>
              <a:scene3d>
                <a:camera prst="orthographicFront"/>
                <a:lightRig rig="threePt" dir="t"/>
              </a:scene3d>
              <a:sp3d>
                <a:bevelT w="0" h="0"/>
              </a:sp3d>
            </a:bodyPr>
            <a:lstStyle/>
            <a:p>
              <a:pPr marL="0" lvl="1" algn="ctr">
                <a:buClrTx/>
                <a:buSzTx/>
                <a:buNone/>
              </a:pPr>
              <a:r>
                <a:rPr lang="zh-CN" altLang="en-US" sz="2000" b="1" dirty="0">
                  <a:solidFill>
                    <a:schemeClr val="tx2"/>
                  </a:solidFill>
                  <a:latin typeface="华文中宋" panose="02010600040101010101" charset="-122"/>
                  <a:ea typeface="华文中宋" panose="02010600040101010101" charset="-122"/>
                </a:rPr>
                <a:t>数据概况</a:t>
              </a:r>
            </a:p>
          </p:txBody>
        </p:sp>
      </p:grpSp>
      <p:grpSp>
        <p:nvGrpSpPr>
          <p:cNvPr id="59" name="组合 58"/>
          <p:cNvGrpSpPr/>
          <p:nvPr/>
        </p:nvGrpSpPr>
        <p:grpSpPr>
          <a:xfrm>
            <a:off x="6822545" y="2227284"/>
            <a:ext cx="1206633" cy="1421419"/>
            <a:chOff x="3968789" y="2256276"/>
            <a:chExt cx="1206424" cy="1421173"/>
          </a:xfrm>
        </p:grpSpPr>
        <p:sp>
          <p:nvSpPr>
            <p:cNvPr id="37" name="TextBox 38"/>
            <p:cNvSpPr txBox="1"/>
            <p:nvPr/>
          </p:nvSpPr>
          <p:spPr>
            <a:xfrm>
              <a:off x="3968789" y="2256276"/>
              <a:ext cx="1206424" cy="460554"/>
            </a:xfrm>
            <a:prstGeom prst="rect">
              <a:avLst/>
            </a:prstGeom>
            <a:noFill/>
          </p:spPr>
          <p:txBody>
            <a:bodyPr wrap="none">
              <a:normAutofit/>
            </a:bodyPr>
            <a:lstStyle/>
            <a:p>
              <a:pPr algn="ctr">
                <a:buClrTx/>
                <a:buSzTx/>
                <a:buFontTx/>
              </a:pPr>
              <a:r>
                <a:rPr lang="zh-CN" altLang="en-US" sz="2400" b="1" dirty="0">
                  <a:solidFill>
                    <a:schemeClr val="bg1"/>
                  </a:solidFill>
                  <a:latin typeface="华文中宋" panose="02010600040101010101" charset="-122"/>
                  <a:ea typeface="华文中宋" panose="02010600040101010101" charset="-122"/>
                </a:rPr>
                <a:t>第三节</a:t>
              </a:r>
            </a:p>
          </p:txBody>
        </p:sp>
        <p:sp>
          <p:nvSpPr>
            <p:cNvPr id="20" name="TextBox 58"/>
            <p:cNvSpPr txBox="1"/>
            <p:nvPr/>
          </p:nvSpPr>
          <p:spPr bwMode="auto">
            <a:xfrm>
              <a:off x="4059129" y="3369725"/>
              <a:ext cx="1025744" cy="307724"/>
            </a:xfrm>
            <a:prstGeom prst="rect">
              <a:avLst/>
            </a:prstGeom>
            <a:noFill/>
            <a:ln w="9525">
              <a:noFill/>
              <a:miter lim="800000"/>
            </a:ln>
          </p:spPr>
          <p:txBody>
            <a:bodyPr wrap="none" lIns="0" tIns="0" rIns="0" bIns="0" anchor="ctr" anchorCtr="1">
              <a:spAutoFit/>
              <a:scene3d>
                <a:camera prst="orthographicFront"/>
                <a:lightRig rig="threePt" dir="t"/>
              </a:scene3d>
              <a:sp3d>
                <a:bevelT w="0" h="0"/>
              </a:sp3d>
            </a:bodyPr>
            <a:lstStyle/>
            <a:p>
              <a:pPr marL="0" lvl="1" algn="ctr">
                <a:buClrTx/>
                <a:buSzTx/>
                <a:buNone/>
              </a:pPr>
              <a:r>
                <a:rPr lang="zh-CN" altLang="en-US" sz="2000" b="1" dirty="0">
                  <a:solidFill>
                    <a:schemeClr val="tx2"/>
                  </a:solidFill>
                  <a:latin typeface="华文中宋" panose="02010600040101010101" charset="-122"/>
                  <a:ea typeface="华文中宋" panose="02010600040101010101" charset="-122"/>
                </a:rPr>
                <a:t>操作流程</a:t>
              </a:r>
            </a:p>
          </p:txBody>
        </p:sp>
      </p:gr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14735"/>
            <a:ext cx="8352928" cy="400110"/>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根据属性取值，计算其对应的分数</a:t>
            </a:r>
          </a:p>
        </p:txBody>
      </p:sp>
      <p:graphicFrame>
        <p:nvGraphicFramePr>
          <p:cNvPr id="2" name="对象 1"/>
          <p:cNvGraphicFramePr>
            <a:graphicFrameLocks noChangeAspect="1"/>
          </p:cNvGraphicFramePr>
          <p:nvPr>
            <p:extLst>
              <p:ext uri="{D42A27DB-BD31-4B8C-83A1-F6EECF244321}">
                <p14:modId xmlns:p14="http://schemas.microsoft.com/office/powerpoint/2010/main" val="64680204"/>
              </p:ext>
            </p:extLst>
          </p:nvPr>
        </p:nvGraphicFramePr>
        <p:xfrm>
          <a:off x="1413934" y="1245009"/>
          <a:ext cx="4434143" cy="3696361"/>
        </p:xfrm>
        <a:graphic>
          <a:graphicData uri="http://schemas.openxmlformats.org/presentationml/2006/ole">
            <mc:AlternateContent xmlns:mc="http://schemas.openxmlformats.org/markup-compatibility/2006">
              <mc:Choice xmlns:v="urn:schemas-microsoft-com:vml" Requires="v">
                <p:oleObj r:id="rId3" imgW="7517160" imgH="6260040" progId="">
                  <p:embed/>
                </p:oleObj>
              </mc:Choice>
              <mc:Fallback>
                <p:oleObj r:id="rId3" imgW="7517160" imgH="6260040" progId="">
                  <p:embed/>
                  <p:pic>
                    <p:nvPicPr>
                      <p:cNvPr id="0" name=""/>
                      <p:cNvPicPr/>
                      <p:nvPr/>
                    </p:nvPicPr>
                    <p:blipFill>
                      <a:blip r:embed="rId4"/>
                      <a:stretch>
                        <a:fillRect/>
                      </a:stretch>
                    </p:blipFill>
                    <p:spPr>
                      <a:xfrm>
                        <a:off x="1413934" y="1245009"/>
                        <a:ext cx="4434143" cy="3696361"/>
                      </a:xfrm>
                      <a:prstGeom prst="rect">
                        <a:avLst/>
                      </a:prstGeom>
                    </p:spPr>
                  </p:pic>
                </p:oleObj>
              </mc:Fallback>
            </mc:AlternateContent>
          </a:graphicData>
        </a:graphic>
      </p:graphicFrame>
    </p:spTree>
    <p:extLst>
      <p:ext uri="{BB962C8B-B14F-4D97-AF65-F5344CB8AC3E}">
        <p14:creationId xmlns:p14="http://schemas.microsoft.com/office/powerpoint/2010/main" val="37616203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556320"/>
            <a:ext cx="8352928" cy="1400383"/>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各属性分箱段的得分为基础，加上调整系数和基准分数，得到评分结果。第</a:t>
            </a:r>
            <a:r>
              <a:rPr lang="en-US" altLang="zh-CN" sz="2000" dirty="0"/>
              <a:t>5</a:t>
            </a:r>
            <a:r>
              <a:rPr lang="zh-CN" altLang="en-US" sz="2000" dirty="0"/>
              <a:t>、</a:t>
            </a:r>
            <a:r>
              <a:rPr lang="en-US" altLang="zh-CN" sz="2000" dirty="0"/>
              <a:t>6</a:t>
            </a:r>
            <a:r>
              <a:rPr lang="zh-CN" altLang="en-US" sz="2000" dirty="0"/>
              <a:t>行</a:t>
            </a:r>
            <a:r>
              <a:rPr lang="en-US" altLang="zh-CN" sz="2000" dirty="0"/>
              <a:t>p</a:t>
            </a:r>
            <a:r>
              <a:rPr lang="zh-CN" altLang="en-US" sz="2000" dirty="0"/>
              <a:t>和</a:t>
            </a:r>
            <a:r>
              <a:rPr lang="en-US" altLang="zh-CN" sz="2000" dirty="0"/>
              <a:t>q</a:t>
            </a:r>
            <a:r>
              <a:rPr lang="zh-CN" altLang="en-US" sz="2000" dirty="0"/>
              <a:t>的取值含义，请参考本章参考文献</a:t>
            </a:r>
            <a:r>
              <a:rPr lang="en-US" altLang="zh-CN" sz="2000" dirty="0"/>
              <a:t>《</a:t>
            </a:r>
            <a:r>
              <a:rPr lang="zh-CN" altLang="en-US" sz="2000" dirty="0"/>
              <a:t>信用评分卡模型的建立</a:t>
            </a:r>
            <a:r>
              <a:rPr lang="en-US" altLang="zh-CN" sz="2000" dirty="0"/>
              <a:t>》</a:t>
            </a:r>
            <a:r>
              <a:rPr lang="zh-CN" altLang="en-US" sz="2000" dirty="0"/>
              <a:t>。第</a:t>
            </a:r>
            <a:r>
              <a:rPr lang="en-US" altLang="zh-CN" sz="2000" dirty="0"/>
              <a:t>1</a:t>
            </a:r>
            <a:r>
              <a:rPr lang="zh-CN" altLang="en-US" sz="2000" dirty="0"/>
              <a:t>列属性取值在各分箱段对应的分数</a:t>
            </a:r>
          </a:p>
          <a:p>
            <a:pPr marL="342900" lvl="0" indent="-342900">
              <a:spcBef>
                <a:spcPts val="600"/>
              </a:spcBef>
              <a:buSzPct val="75000"/>
              <a:buFont typeface="Wingdings" panose="05000000000000000000" pitchFamily="2" charset="2"/>
              <a:buChar char="l"/>
            </a:pPr>
            <a:r>
              <a:rPr lang="en-US" altLang="zh-CN" sz="2000" dirty="0"/>
              <a:t>[20.0, 10.0, 4.0, -2.0, -7.0, -13.0, -19.0, -21.0, -41.0, -38.0]</a:t>
            </a:r>
            <a:endParaRPr lang="zh-CN" altLang="en-US" sz="2000" dirty="0"/>
          </a:p>
        </p:txBody>
      </p:sp>
      <p:graphicFrame>
        <p:nvGraphicFramePr>
          <p:cNvPr id="2" name="对象 1"/>
          <p:cNvGraphicFramePr>
            <a:graphicFrameLocks noChangeAspect="1"/>
          </p:cNvGraphicFramePr>
          <p:nvPr>
            <p:extLst>
              <p:ext uri="{D42A27DB-BD31-4B8C-83A1-F6EECF244321}">
                <p14:modId xmlns:p14="http://schemas.microsoft.com/office/powerpoint/2010/main" val="3955424672"/>
              </p:ext>
            </p:extLst>
          </p:nvPr>
        </p:nvGraphicFramePr>
        <p:xfrm>
          <a:off x="95122" y="1941940"/>
          <a:ext cx="4562464" cy="2790844"/>
        </p:xfrm>
        <a:graphic>
          <a:graphicData uri="http://schemas.openxmlformats.org/presentationml/2006/ole">
            <mc:AlternateContent xmlns:mc="http://schemas.openxmlformats.org/markup-compatibility/2006">
              <mc:Choice xmlns:v="urn:schemas-microsoft-com:vml" Requires="v">
                <p:oleObj r:id="rId3" imgW="7682400" imgH="4698360" progId="">
                  <p:embed/>
                </p:oleObj>
              </mc:Choice>
              <mc:Fallback>
                <p:oleObj r:id="rId3" imgW="7682400" imgH="4698360" progId="">
                  <p:embed/>
                  <p:pic>
                    <p:nvPicPr>
                      <p:cNvPr id="0" name=""/>
                      <p:cNvPicPr/>
                      <p:nvPr/>
                    </p:nvPicPr>
                    <p:blipFill>
                      <a:blip r:embed="rId4"/>
                      <a:stretch>
                        <a:fillRect/>
                      </a:stretch>
                    </p:blipFill>
                    <p:spPr>
                      <a:xfrm>
                        <a:off x="95122" y="1941940"/>
                        <a:ext cx="4562464" cy="2790844"/>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1775757213"/>
              </p:ext>
            </p:extLst>
          </p:nvPr>
        </p:nvGraphicFramePr>
        <p:xfrm>
          <a:off x="4788818" y="1941940"/>
          <a:ext cx="4301924" cy="2790844"/>
        </p:xfrm>
        <a:graphic>
          <a:graphicData uri="http://schemas.openxmlformats.org/presentationml/2006/ole">
            <mc:AlternateContent xmlns:mc="http://schemas.openxmlformats.org/markup-compatibility/2006">
              <mc:Choice xmlns:v="urn:schemas-microsoft-com:vml" Requires="v">
                <p:oleObj r:id="rId5" imgW="7263360" imgH="4710960" progId="">
                  <p:embed/>
                </p:oleObj>
              </mc:Choice>
              <mc:Fallback>
                <p:oleObj r:id="rId5" imgW="7263360" imgH="4710960" progId="">
                  <p:embed/>
                  <p:pic>
                    <p:nvPicPr>
                      <p:cNvPr id="0" name=""/>
                      <p:cNvPicPr/>
                      <p:nvPr/>
                    </p:nvPicPr>
                    <p:blipFill>
                      <a:blip r:embed="rId6"/>
                      <a:stretch>
                        <a:fillRect/>
                      </a:stretch>
                    </p:blipFill>
                    <p:spPr>
                      <a:xfrm>
                        <a:off x="4788818" y="1941940"/>
                        <a:ext cx="4301924" cy="2790844"/>
                      </a:xfrm>
                      <a:prstGeom prst="rect">
                        <a:avLst/>
                      </a:prstGeom>
                    </p:spPr>
                  </p:pic>
                </p:oleObj>
              </mc:Fallback>
            </mc:AlternateContent>
          </a:graphicData>
        </a:graphic>
      </p:graphicFrame>
    </p:spTree>
    <p:extLst>
      <p:ext uri="{BB962C8B-B14F-4D97-AF65-F5344CB8AC3E}">
        <p14:creationId xmlns:p14="http://schemas.microsoft.com/office/powerpoint/2010/main" val="19521572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14735"/>
            <a:ext cx="8352928" cy="400110"/>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考察正常</a:t>
            </a:r>
            <a:r>
              <a:rPr lang="en-US" altLang="zh-CN" sz="2000" dirty="0"/>
              <a:t>/</a:t>
            </a:r>
            <a:r>
              <a:rPr lang="zh-CN" altLang="en-US" sz="2000" dirty="0"/>
              <a:t>违约用户的信用评分分数分布情况</a:t>
            </a:r>
          </a:p>
        </p:txBody>
      </p:sp>
      <p:graphicFrame>
        <p:nvGraphicFramePr>
          <p:cNvPr id="2" name="对象 1"/>
          <p:cNvGraphicFramePr>
            <a:graphicFrameLocks noChangeAspect="1"/>
          </p:cNvGraphicFramePr>
          <p:nvPr>
            <p:extLst>
              <p:ext uri="{D42A27DB-BD31-4B8C-83A1-F6EECF244321}">
                <p14:modId xmlns:p14="http://schemas.microsoft.com/office/powerpoint/2010/main" val="1191764771"/>
              </p:ext>
            </p:extLst>
          </p:nvPr>
        </p:nvGraphicFramePr>
        <p:xfrm>
          <a:off x="234834" y="1311871"/>
          <a:ext cx="4265952" cy="3629499"/>
        </p:xfrm>
        <a:graphic>
          <a:graphicData uri="http://schemas.openxmlformats.org/presentationml/2006/ole">
            <mc:AlternateContent xmlns:mc="http://schemas.openxmlformats.org/markup-compatibility/2006">
              <mc:Choice xmlns:v="urn:schemas-microsoft-com:vml" Requires="v">
                <p:oleObj r:id="rId3" imgW="6273000" imgH="5320440" progId="">
                  <p:embed/>
                </p:oleObj>
              </mc:Choice>
              <mc:Fallback>
                <p:oleObj r:id="rId3" imgW="6273000" imgH="5320440" progId="">
                  <p:embed/>
                  <p:pic>
                    <p:nvPicPr>
                      <p:cNvPr id="0" name=""/>
                      <p:cNvPicPr/>
                      <p:nvPr/>
                    </p:nvPicPr>
                    <p:blipFill>
                      <a:blip r:embed="rId4"/>
                      <a:stretch>
                        <a:fillRect/>
                      </a:stretch>
                    </p:blipFill>
                    <p:spPr>
                      <a:xfrm>
                        <a:off x="234834" y="1311871"/>
                        <a:ext cx="4265952" cy="3629499"/>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79946254"/>
              </p:ext>
            </p:extLst>
          </p:nvPr>
        </p:nvGraphicFramePr>
        <p:xfrm>
          <a:off x="5886685" y="830657"/>
          <a:ext cx="2944763" cy="4212883"/>
        </p:xfrm>
        <a:graphic>
          <a:graphicData uri="http://schemas.openxmlformats.org/presentationml/2006/ole">
            <mc:AlternateContent xmlns:mc="http://schemas.openxmlformats.org/markup-compatibility/2006">
              <mc:Choice xmlns:v="urn:schemas-microsoft-com:vml" Requires="v">
                <p:oleObj r:id="rId5" imgW="4368240" imgH="6247440" progId="">
                  <p:embed/>
                </p:oleObj>
              </mc:Choice>
              <mc:Fallback>
                <p:oleObj r:id="rId5" imgW="4368240" imgH="6247440" progId="">
                  <p:embed/>
                  <p:pic>
                    <p:nvPicPr>
                      <p:cNvPr id="0" name=""/>
                      <p:cNvPicPr/>
                      <p:nvPr/>
                    </p:nvPicPr>
                    <p:blipFill>
                      <a:blip r:embed="rId6"/>
                      <a:stretch>
                        <a:fillRect/>
                      </a:stretch>
                    </p:blipFill>
                    <p:spPr>
                      <a:xfrm>
                        <a:off x="5886685" y="830657"/>
                        <a:ext cx="2944763" cy="4212883"/>
                      </a:xfrm>
                      <a:prstGeom prst="rect">
                        <a:avLst/>
                      </a:prstGeom>
                    </p:spPr>
                  </p:pic>
                </p:oleObj>
              </mc:Fallback>
            </mc:AlternateContent>
          </a:graphicData>
        </a:graphic>
      </p:graphicFrame>
    </p:spTree>
    <p:extLst>
      <p:ext uri="{BB962C8B-B14F-4D97-AF65-F5344CB8AC3E}">
        <p14:creationId xmlns:p14="http://schemas.microsoft.com/office/powerpoint/2010/main" val="38969207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14735"/>
            <a:ext cx="8352928" cy="400110"/>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图 </a:t>
            </a:r>
            <a:r>
              <a:rPr lang="en-US" altLang="zh-CN" sz="2000" dirty="0"/>
              <a:t>17-8 </a:t>
            </a:r>
            <a:r>
              <a:rPr lang="zh-CN" altLang="en-US" sz="2000" dirty="0"/>
              <a:t>正常</a:t>
            </a:r>
            <a:r>
              <a:rPr lang="en-US" altLang="zh-CN" sz="2000" dirty="0"/>
              <a:t>/</a:t>
            </a:r>
            <a:r>
              <a:rPr lang="zh-CN" altLang="en-US" sz="2000" dirty="0"/>
              <a:t>违约客户的信用评分分布情况</a:t>
            </a:r>
          </a:p>
        </p:txBody>
      </p:sp>
      <p:pic>
        <p:nvPicPr>
          <p:cNvPr id="8" name="图片 7"/>
          <p:cNvPicPr/>
          <p:nvPr/>
        </p:nvPicPr>
        <p:blipFill>
          <a:blip r:embed="rId3" cstate="print">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tretch>
            <a:fillRect/>
          </a:stretch>
        </p:blipFill>
        <p:spPr>
          <a:xfrm>
            <a:off x="459815" y="1348408"/>
            <a:ext cx="5965206" cy="2728866"/>
          </a:xfrm>
          <a:prstGeom prst="rect">
            <a:avLst/>
          </a:prstGeom>
        </p:spPr>
      </p:pic>
      <p:sp>
        <p:nvSpPr>
          <p:cNvPr id="9" name="矩形 8"/>
          <p:cNvSpPr/>
          <p:nvPr/>
        </p:nvSpPr>
        <p:spPr>
          <a:xfrm>
            <a:off x="6719300" y="943126"/>
            <a:ext cx="1988852" cy="3539430"/>
          </a:xfrm>
          <a:prstGeom prst="rect">
            <a:avLst/>
          </a:prstGeom>
          <a:solidFill>
            <a:schemeClr val="accent2"/>
          </a:solidFill>
        </p:spPr>
        <p:txBody>
          <a:bodyPr wrap="square">
            <a:spAutoFit/>
          </a:bodyPr>
          <a:lstStyle/>
          <a:p>
            <a:r>
              <a:rPr lang="zh-CN" altLang="en-US" sz="1400" dirty="0"/>
              <a:t>对测试集中正常</a:t>
            </a:r>
            <a:r>
              <a:rPr lang="en-US" altLang="zh-CN" sz="1400" dirty="0"/>
              <a:t>/</a:t>
            </a:r>
            <a:r>
              <a:rPr lang="zh-CN" altLang="en-US" sz="1400" dirty="0"/>
              <a:t>违约客户的信用评分情况进行了初步的统计分析。在本案例的模型中，正常客户的信用评分平均为</a:t>
            </a:r>
            <a:r>
              <a:rPr lang="en-US" altLang="zh-CN" sz="1400" dirty="0"/>
              <a:t>614</a:t>
            </a:r>
            <a:r>
              <a:rPr lang="zh-CN" altLang="en-US" sz="1400" dirty="0"/>
              <a:t>，标准差</a:t>
            </a:r>
            <a:r>
              <a:rPr lang="en-US" altLang="zh-CN" sz="1400" dirty="0"/>
              <a:t>29.2</a:t>
            </a:r>
            <a:r>
              <a:rPr lang="zh-CN" altLang="en-US" sz="1400" dirty="0"/>
              <a:t>；违约客户的平均得分为</a:t>
            </a:r>
            <a:r>
              <a:rPr lang="en-US" altLang="zh-CN" sz="1400" dirty="0"/>
              <a:t>562</a:t>
            </a:r>
            <a:r>
              <a:rPr lang="zh-CN" altLang="en-US" sz="1400" dirty="0"/>
              <a:t>，标准差为</a:t>
            </a:r>
            <a:r>
              <a:rPr lang="en-US" altLang="zh-CN" sz="1400" dirty="0"/>
              <a:t>44.7</a:t>
            </a:r>
            <a:r>
              <a:rPr lang="zh-CN" altLang="en-US" sz="1400" dirty="0"/>
              <a:t>。显然，正常客户的信用评分平均分高、波动小。图 </a:t>
            </a:r>
            <a:r>
              <a:rPr lang="en-US" altLang="zh-CN" sz="1400" dirty="0"/>
              <a:t>17-8</a:t>
            </a:r>
            <a:r>
              <a:rPr lang="zh-CN" altLang="en-US" sz="1400" dirty="0"/>
              <a:t>显示了两种客户分数的分布情况，其中正常客户明显更多地分布在高分段，表明这个模型得出的信用评分能够反映客户的信用情况。</a:t>
            </a:r>
          </a:p>
        </p:txBody>
      </p:sp>
    </p:spTree>
    <p:extLst>
      <p:ext uri="{BB962C8B-B14F-4D97-AF65-F5344CB8AC3E}">
        <p14:creationId xmlns:p14="http://schemas.microsoft.com/office/powerpoint/2010/main" val="13754577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14735"/>
            <a:ext cx="8352928" cy="846386"/>
          </a:xfrm>
          <a:prstGeom prst="rect">
            <a:avLst/>
          </a:prstGeom>
          <a:noFill/>
        </p:spPr>
        <p:txBody>
          <a:bodyPr wrap="square" rtlCol="0" anchor="t">
            <a:spAutoFit/>
          </a:bodyPr>
          <a:lstStyle/>
          <a:p>
            <a:pPr lvl="0">
              <a:spcBef>
                <a:spcPts val="600"/>
              </a:spcBef>
              <a:buSzPct val="75000"/>
            </a:pPr>
            <a:r>
              <a:rPr lang="zh-CN" altLang="en-US" sz="2400" b="1" dirty="0">
                <a:solidFill>
                  <a:srgbClr val="FF0000"/>
                </a:solidFill>
              </a:rPr>
              <a:t>三、模型应用</a:t>
            </a:r>
            <a:endParaRPr lang="en-US" altLang="zh-CN" sz="2400" b="1" dirty="0">
              <a:solidFill>
                <a:srgbClr val="FF0000"/>
              </a:solidFill>
            </a:endParaRPr>
          </a:p>
          <a:p>
            <a:pPr marL="342900" lvl="0" indent="-342900">
              <a:spcBef>
                <a:spcPts val="600"/>
              </a:spcBef>
              <a:buSzPct val="75000"/>
              <a:buFont typeface="Wingdings" panose="05000000000000000000" pitchFamily="2" charset="2"/>
              <a:buChar char="l"/>
            </a:pPr>
            <a:r>
              <a:rPr lang="zh-CN" altLang="en-US" sz="2000" dirty="0"/>
              <a:t>接下来，将训练好的模型用于客户信用评分。</a:t>
            </a:r>
          </a:p>
        </p:txBody>
      </p:sp>
      <p:graphicFrame>
        <p:nvGraphicFramePr>
          <p:cNvPr id="2" name="对象 1"/>
          <p:cNvGraphicFramePr>
            <a:graphicFrameLocks noChangeAspect="1"/>
          </p:cNvGraphicFramePr>
          <p:nvPr>
            <p:extLst>
              <p:ext uri="{D42A27DB-BD31-4B8C-83A1-F6EECF244321}">
                <p14:modId xmlns:p14="http://schemas.microsoft.com/office/powerpoint/2010/main" val="859319815"/>
              </p:ext>
            </p:extLst>
          </p:nvPr>
        </p:nvGraphicFramePr>
        <p:xfrm>
          <a:off x="108298" y="1902070"/>
          <a:ext cx="3984687" cy="2758706"/>
        </p:xfrm>
        <a:graphic>
          <a:graphicData uri="http://schemas.openxmlformats.org/presentationml/2006/ole">
            <mc:AlternateContent xmlns:mc="http://schemas.openxmlformats.org/markup-compatibility/2006">
              <mc:Choice xmlns:v="urn:schemas-microsoft-com:vml" Requires="v">
                <p:oleObj r:id="rId3" imgW="6310800" imgH="4368240" progId="">
                  <p:embed/>
                </p:oleObj>
              </mc:Choice>
              <mc:Fallback>
                <p:oleObj r:id="rId3" imgW="6310800" imgH="4368240" progId="">
                  <p:embed/>
                  <p:pic>
                    <p:nvPicPr>
                      <p:cNvPr id="0" name=""/>
                      <p:cNvPicPr/>
                      <p:nvPr/>
                    </p:nvPicPr>
                    <p:blipFill>
                      <a:blip r:embed="rId4"/>
                      <a:stretch>
                        <a:fillRect/>
                      </a:stretch>
                    </p:blipFill>
                    <p:spPr>
                      <a:xfrm>
                        <a:off x="108298" y="1902070"/>
                        <a:ext cx="3984687" cy="2758706"/>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2190239726"/>
              </p:ext>
            </p:extLst>
          </p:nvPr>
        </p:nvGraphicFramePr>
        <p:xfrm>
          <a:off x="4284762" y="1708354"/>
          <a:ext cx="4706232" cy="3096437"/>
        </p:xfrm>
        <a:graphic>
          <a:graphicData uri="http://schemas.openxmlformats.org/presentationml/2006/ole">
            <mc:AlternateContent xmlns:mc="http://schemas.openxmlformats.org/markup-compatibility/2006">
              <mc:Choice xmlns:v="urn:schemas-microsoft-com:vml" Requires="v">
                <p:oleObj r:id="rId5" imgW="7644240" imgH="5028480" progId="">
                  <p:embed/>
                </p:oleObj>
              </mc:Choice>
              <mc:Fallback>
                <p:oleObj r:id="rId5" imgW="7644240" imgH="5028480" progId="">
                  <p:embed/>
                  <p:pic>
                    <p:nvPicPr>
                      <p:cNvPr id="0" name=""/>
                      <p:cNvPicPr/>
                      <p:nvPr/>
                    </p:nvPicPr>
                    <p:blipFill>
                      <a:blip r:embed="rId6"/>
                      <a:stretch>
                        <a:fillRect/>
                      </a:stretch>
                    </p:blipFill>
                    <p:spPr>
                      <a:xfrm>
                        <a:off x="4284762" y="1708354"/>
                        <a:ext cx="4706232" cy="3096437"/>
                      </a:xfrm>
                      <a:prstGeom prst="rect">
                        <a:avLst/>
                      </a:prstGeom>
                    </p:spPr>
                  </p:pic>
                </p:oleObj>
              </mc:Fallback>
            </mc:AlternateContent>
          </a:graphicData>
        </a:graphic>
      </p:graphicFrame>
    </p:spTree>
    <p:extLst>
      <p:ext uri="{BB962C8B-B14F-4D97-AF65-F5344CB8AC3E}">
        <p14:creationId xmlns:p14="http://schemas.microsoft.com/office/powerpoint/2010/main" val="359203982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14735"/>
            <a:ext cx="8352928" cy="1400383"/>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第</a:t>
            </a:r>
            <a:r>
              <a:rPr lang="en-US" altLang="zh-CN" sz="2000" dirty="0"/>
              <a:t>4-11</a:t>
            </a:r>
            <a:r>
              <a:rPr lang="zh-CN" altLang="en-US" sz="2000" dirty="0"/>
              <a:t>行，用新用户提交的数据构造了一个</a:t>
            </a:r>
            <a:r>
              <a:rPr lang="en-US" altLang="zh-CN" sz="2000" dirty="0" err="1"/>
              <a:t>Dict</a:t>
            </a:r>
            <a:r>
              <a:rPr lang="zh-CN" altLang="en-US" sz="2000" dirty="0"/>
              <a:t>，其中的</a:t>
            </a:r>
            <a:r>
              <a:rPr lang="en-US" altLang="zh-CN" sz="2000" dirty="0"/>
              <a:t>Key-Value</a:t>
            </a:r>
            <a:r>
              <a:rPr lang="zh-CN" altLang="en-US" sz="2000" dirty="0"/>
              <a:t>对是客户的字段</a:t>
            </a:r>
            <a:r>
              <a:rPr lang="en-US" altLang="zh-CN" sz="2000" dirty="0"/>
              <a:t>-</a:t>
            </a:r>
            <a:r>
              <a:rPr lang="zh-CN" altLang="en-US" sz="2000" dirty="0"/>
              <a:t>属性值。然后将这个</a:t>
            </a:r>
            <a:r>
              <a:rPr lang="en-US" altLang="zh-CN" sz="2000" dirty="0" err="1"/>
              <a:t>Dict</a:t>
            </a:r>
            <a:r>
              <a:rPr lang="zh-CN" altLang="en-US" sz="2000" dirty="0"/>
              <a:t>转换为</a:t>
            </a:r>
            <a:r>
              <a:rPr lang="en-US" altLang="zh-CN" sz="2000" dirty="0" err="1"/>
              <a:t>DataFrame</a:t>
            </a:r>
            <a:r>
              <a:rPr lang="zh-CN" altLang="en-US" sz="2000" dirty="0"/>
              <a:t>，再调用</a:t>
            </a:r>
            <a:r>
              <a:rPr lang="en-US" altLang="zh-CN" sz="2000" dirty="0" err="1"/>
              <a:t>compute_score</a:t>
            </a:r>
            <a:r>
              <a:rPr lang="zh-CN" altLang="en-US" sz="2000" dirty="0"/>
              <a:t>函数计算信用评分并汇总。</a:t>
            </a:r>
            <a:endParaRPr lang="en-US" altLang="zh-CN" sz="2000" dirty="0"/>
          </a:p>
          <a:p>
            <a:pPr marL="342900" lvl="0" indent="-342900">
              <a:spcBef>
                <a:spcPts val="600"/>
              </a:spcBef>
              <a:buSzPct val="75000"/>
              <a:buFont typeface="Wingdings" panose="05000000000000000000" pitchFamily="2" charset="2"/>
              <a:buChar char="l"/>
            </a:pPr>
            <a:r>
              <a:rPr lang="zh-CN" altLang="en-US" sz="2000" dirty="0"/>
              <a:t>最后输出客户信用评分结果为</a:t>
            </a:r>
            <a:r>
              <a:rPr lang="en-US" altLang="zh-CN" sz="2000" dirty="0"/>
              <a:t>613</a:t>
            </a:r>
            <a:r>
              <a:rPr lang="zh-CN" altLang="en-US" sz="2000" dirty="0"/>
              <a:t>分。</a:t>
            </a:r>
          </a:p>
        </p:txBody>
      </p:sp>
    </p:spTree>
    <p:extLst>
      <p:ext uri="{BB962C8B-B14F-4D97-AF65-F5344CB8AC3E}">
        <p14:creationId xmlns:p14="http://schemas.microsoft.com/office/powerpoint/2010/main" val="335955291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444500" y="299720"/>
            <a:ext cx="1797050" cy="521970"/>
          </a:xfrm>
          <a:prstGeom prst="rect">
            <a:avLst/>
          </a:prstGeom>
          <a:noFill/>
        </p:spPr>
        <p:txBody>
          <a:bodyPr wrap="square" rtlCol="0">
            <a:spAutoFit/>
          </a:bodyPr>
          <a:lstStyle/>
          <a:p>
            <a:r>
              <a:rPr lang="zh-CN" altLang="en-US" sz="2800" b="1" spc="300" dirty="0">
                <a:solidFill>
                  <a:schemeClr val="accent1"/>
                </a:solidFill>
                <a:latin typeface="黑体" panose="02010609060101010101" charset="-122"/>
                <a:ea typeface="黑体" panose="02010609060101010101" charset="-122"/>
              </a:rPr>
              <a:t>本章小结</a:t>
            </a:r>
          </a:p>
        </p:txBody>
      </p:sp>
      <p:sp>
        <p:nvSpPr>
          <p:cNvPr id="4" name="文本框 3"/>
          <p:cNvSpPr txBox="1"/>
          <p:nvPr/>
        </p:nvSpPr>
        <p:spPr>
          <a:xfrm>
            <a:off x="540346" y="1060376"/>
            <a:ext cx="8352928" cy="3862596"/>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400" dirty="0"/>
              <a:t>目前国内各大互联网巨头都推出了自己的与</a:t>
            </a:r>
            <a:r>
              <a:rPr lang="en-US" altLang="zh-CN" sz="2400" dirty="0"/>
              <a:t>FICO</a:t>
            </a:r>
            <a:r>
              <a:rPr lang="zh-CN" altLang="en-US" sz="2400" dirty="0"/>
              <a:t>评分类似的个人信用评分工具。以芝麻信用为例，其分值范围在</a:t>
            </a:r>
            <a:r>
              <a:rPr lang="en-US" altLang="zh-CN" sz="2400" dirty="0"/>
              <a:t>350-950</a:t>
            </a:r>
            <a:r>
              <a:rPr lang="zh-CN" altLang="en-US" sz="2400" dirty="0"/>
              <a:t>之间。一般认为分值越高，则代表信用越好、个人业务的违约率相对较低。</a:t>
            </a:r>
          </a:p>
          <a:p>
            <a:pPr marL="342900" lvl="0" indent="-342900">
              <a:spcBef>
                <a:spcPts val="600"/>
              </a:spcBef>
              <a:buSzPct val="75000"/>
              <a:buFont typeface="Wingdings" panose="05000000000000000000" pitchFamily="2" charset="2"/>
              <a:buChar char="l"/>
            </a:pPr>
            <a:r>
              <a:rPr lang="zh-CN" altLang="en-US" sz="2400" dirty="0"/>
              <a:t>如今，信用评分不再局限于评估信用风险，它已应用于一系列与贷款服务相关的活动中，如评估账户在风险调整后的收益，确定账户初始和后续信贷生命周期内的信用额度，协助欺诈识别、指导逾期和风险缓释等。信用评分的广泛应用能有效地提高和扩大了信贷系统的效率和服务范围，使贷款机构和客户群不断扩大，利润空间显著提高。</a:t>
            </a:r>
          </a:p>
        </p:txBody>
      </p:sp>
    </p:spTree>
    <p:extLst>
      <p:ext uri="{BB962C8B-B14F-4D97-AF65-F5344CB8AC3E}">
        <p14:creationId xmlns:p14="http://schemas.microsoft.com/office/powerpoint/2010/main" val="16022396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444500" y="299720"/>
            <a:ext cx="1797050" cy="521970"/>
          </a:xfrm>
          <a:prstGeom prst="rect">
            <a:avLst/>
          </a:prstGeom>
          <a:noFill/>
        </p:spPr>
        <p:txBody>
          <a:bodyPr wrap="square" rtlCol="0">
            <a:spAutoFit/>
          </a:bodyPr>
          <a:lstStyle/>
          <a:p>
            <a:r>
              <a:rPr lang="zh-CN" altLang="en-US" sz="2800" b="1" spc="300" dirty="0">
                <a:solidFill>
                  <a:schemeClr val="accent1"/>
                </a:solidFill>
                <a:latin typeface="黑体" panose="02010609060101010101" charset="-122"/>
                <a:ea typeface="黑体" panose="02010609060101010101" charset="-122"/>
              </a:rPr>
              <a:t>重要概念</a:t>
            </a:r>
          </a:p>
        </p:txBody>
      </p:sp>
      <p:sp>
        <p:nvSpPr>
          <p:cNvPr id="4" name="文本框 3"/>
          <p:cNvSpPr txBox="1"/>
          <p:nvPr/>
        </p:nvSpPr>
        <p:spPr>
          <a:xfrm>
            <a:off x="540346" y="1060376"/>
            <a:ext cx="8352928" cy="2246769"/>
          </a:xfrm>
          <a:prstGeom prst="rect">
            <a:avLst/>
          </a:prstGeom>
          <a:noFill/>
        </p:spPr>
        <p:txBody>
          <a:bodyPr wrap="square" rtlCol="0" anchor="t">
            <a:spAutoFit/>
          </a:bodyPr>
          <a:lstStyle/>
          <a:p>
            <a:pPr marL="457200" lvl="0" indent="-457200">
              <a:spcBef>
                <a:spcPts val="600"/>
              </a:spcBef>
              <a:buSzPct val="75000"/>
              <a:buFont typeface="+mj-lt"/>
              <a:buAutoNum type="arabicPeriod"/>
            </a:pPr>
            <a:r>
              <a:rPr lang="en-US" altLang="zh-CN" sz="2400" dirty="0"/>
              <a:t>FICO</a:t>
            </a:r>
            <a:r>
              <a:rPr lang="zh-CN" altLang="en-US" sz="2400" dirty="0"/>
              <a:t>信用评分</a:t>
            </a:r>
          </a:p>
          <a:p>
            <a:pPr marL="457200" lvl="0" indent="-457200">
              <a:spcBef>
                <a:spcPts val="600"/>
              </a:spcBef>
              <a:buSzPct val="75000"/>
              <a:buFont typeface="+mj-lt"/>
              <a:buAutoNum type="arabicPeriod"/>
            </a:pPr>
            <a:r>
              <a:rPr lang="zh-CN" altLang="en-US" sz="2400" dirty="0"/>
              <a:t>数据分箱</a:t>
            </a:r>
          </a:p>
          <a:p>
            <a:pPr marL="457200" lvl="0" indent="-457200">
              <a:spcBef>
                <a:spcPts val="600"/>
              </a:spcBef>
              <a:buSzPct val="75000"/>
              <a:buFont typeface="+mj-lt"/>
              <a:buAutoNum type="arabicPeriod"/>
            </a:pPr>
            <a:r>
              <a:rPr lang="zh-CN" altLang="en-US" sz="2400" dirty="0"/>
              <a:t>属性选择</a:t>
            </a:r>
          </a:p>
          <a:p>
            <a:pPr marL="457200" lvl="0" indent="-457200">
              <a:spcBef>
                <a:spcPts val="600"/>
              </a:spcBef>
              <a:buSzPct val="75000"/>
              <a:buFont typeface="+mj-lt"/>
              <a:buAutoNum type="arabicPeriod"/>
            </a:pPr>
            <a:r>
              <a:rPr lang="zh-CN" altLang="en-US" sz="2400" dirty="0"/>
              <a:t>离散分类标签</a:t>
            </a:r>
          </a:p>
          <a:p>
            <a:pPr marL="457200" lvl="0" indent="-457200">
              <a:spcBef>
                <a:spcPts val="600"/>
              </a:spcBef>
              <a:buSzPct val="75000"/>
              <a:buFont typeface="+mj-lt"/>
              <a:buAutoNum type="arabicPeriod"/>
            </a:pPr>
            <a:r>
              <a:rPr lang="zh-CN" altLang="en-US" sz="2400" dirty="0"/>
              <a:t>信用评分模型</a:t>
            </a:r>
          </a:p>
        </p:txBody>
      </p:sp>
    </p:spTree>
    <p:extLst>
      <p:ext uri="{BB962C8B-B14F-4D97-AF65-F5344CB8AC3E}">
        <p14:creationId xmlns:p14="http://schemas.microsoft.com/office/powerpoint/2010/main" val="347516689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444500" y="299720"/>
            <a:ext cx="2328094" cy="523220"/>
          </a:xfrm>
          <a:prstGeom prst="rect">
            <a:avLst/>
          </a:prstGeom>
          <a:noFill/>
        </p:spPr>
        <p:txBody>
          <a:bodyPr wrap="square" rtlCol="0">
            <a:spAutoFit/>
          </a:bodyPr>
          <a:lstStyle/>
          <a:p>
            <a:r>
              <a:rPr lang="zh-CN" altLang="en-US" sz="2800" b="1" spc="300" dirty="0">
                <a:solidFill>
                  <a:schemeClr val="accent1"/>
                </a:solidFill>
                <a:latin typeface="黑体" panose="02010609060101010101" charset="-122"/>
                <a:ea typeface="黑体" panose="02010609060101010101" charset="-122"/>
              </a:rPr>
              <a:t>复习思考题</a:t>
            </a:r>
          </a:p>
        </p:txBody>
      </p:sp>
      <p:sp>
        <p:nvSpPr>
          <p:cNvPr id="6" name="文本框 5"/>
          <p:cNvSpPr txBox="1"/>
          <p:nvPr/>
        </p:nvSpPr>
        <p:spPr>
          <a:xfrm>
            <a:off x="324322" y="909390"/>
            <a:ext cx="8640960" cy="1231106"/>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自己上网查看本案例数据来源于</a:t>
            </a:r>
            <a:r>
              <a:rPr lang="en-US" altLang="zh-CN" sz="2000" dirty="0" err="1"/>
              <a:t>Kaggle</a:t>
            </a:r>
            <a:r>
              <a:rPr lang="zh-CN" altLang="en-US" sz="2000" dirty="0"/>
              <a:t>的</a:t>
            </a:r>
            <a:r>
              <a:rPr lang="en-US" altLang="zh-CN" sz="2000" dirty="0"/>
              <a:t>Give Me Some Credit</a:t>
            </a:r>
            <a:r>
              <a:rPr lang="zh-CN" altLang="en-US" sz="2000" dirty="0"/>
              <a:t>项目。</a:t>
            </a:r>
            <a:endParaRPr lang="en-US" altLang="zh-CN" sz="2000" dirty="0"/>
          </a:p>
          <a:p>
            <a:pPr marL="342900" lvl="0" indent="-342900">
              <a:spcBef>
                <a:spcPts val="600"/>
              </a:spcBef>
              <a:buSzPct val="75000"/>
              <a:buFont typeface="Wingdings" panose="05000000000000000000" pitchFamily="2" charset="2"/>
              <a:buChar char="l"/>
            </a:pPr>
            <a:r>
              <a:rPr lang="zh-CN" altLang="en-US" sz="2000" dirty="0"/>
              <a:t>数据下载地址为：</a:t>
            </a:r>
            <a:r>
              <a:rPr lang="en-US" altLang="zh-CN" sz="2000" dirty="0"/>
              <a:t>https://www.kaggle.com/c/GiveMeSomeCredit/data</a:t>
            </a:r>
            <a:r>
              <a:rPr lang="zh-CN" altLang="en-US" sz="2000" dirty="0"/>
              <a:t>。</a:t>
            </a:r>
          </a:p>
          <a:p>
            <a:pPr marL="342900" lvl="0" indent="-342900">
              <a:spcBef>
                <a:spcPts val="600"/>
              </a:spcBef>
              <a:buSzPct val="75000"/>
              <a:buFont typeface="Wingdings" panose="05000000000000000000" pitchFamily="2" charset="2"/>
              <a:buChar char="l"/>
            </a:pPr>
            <a:endParaRPr lang="zh-CN" altLang="en-US" sz="2400" dirty="0"/>
          </a:p>
        </p:txBody>
      </p:sp>
      <p:graphicFrame>
        <p:nvGraphicFramePr>
          <p:cNvPr id="7" name="对象 6"/>
          <p:cNvGraphicFramePr>
            <a:graphicFrameLocks noChangeAspect="1"/>
          </p:cNvGraphicFramePr>
          <p:nvPr>
            <p:extLst>
              <p:ext uri="{D42A27DB-BD31-4B8C-83A1-F6EECF244321}">
                <p14:modId xmlns:p14="http://schemas.microsoft.com/office/powerpoint/2010/main" val="2628583614"/>
              </p:ext>
            </p:extLst>
          </p:nvPr>
        </p:nvGraphicFramePr>
        <p:xfrm>
          <a:off x="324322" y="1924472"/>
          <a:ext cx="8687136" cy="2895712"/>
        </p:xfrm>
        <a:graphic>
          <a:graphicData uri="http://schemas.openxmlformats.org/presentationml/2006/ole">
            <mc:AlternateContent xmlns:mc="http://schemas.openxmlformats.org/markup-compatibility/2006">
              <mc:Choice xmlns:v="urn:schemas-microsoft-com:vml" Requires="v">
                <p:oleObj r:id="rId2" imgW="16990200" imgH="5650560" progId="">
                  <p:embed/>
                </p:oleObj>
              </mc:Choice>
              <mc:Fallback>
                <p:oleObj r:id="rId2" imgW="16990200" imgH="5650560" progId="">
                  <p:embed/>
                  <p:pic>
                    <p:nvPicPr>
                      <p:cNvPr id="2" name="对象 1"/>
                      <p:cNvPicPr/>
                      <p:nvPr/>
                    </p:nvPicPr>
                    <p:blipFill>
                      <a:blip r:embed="rId3"/>
                      <a:stretch>
                        <a:fillRect/>
                      </a:stretch>
                    </p:blipFill>
                    <p:spPr>
                      <a:xfrm>
                        <a:off x="324322" y="1924472"/>
                        <a:ext cx="8687136" cy="2895712"/>
                      </a:xfrm>
                      <a:prstGeom prst="rect">
                        <a:avLst/>
                      </a:prstGeom>
                    </p:spPr>
                  </p:pic>
                </p:oleObj>
              </mc:Fallback>
            </mc:AlternateContent>
          </a:graphicData>
        </a:graphic>
      </p:graphicFrame>
    </p:spTree>
    <p:extLst>
      <p:ext uri="{BB962C8B-B14F-4D97-AF65-F5344CB8AC3E}">
        <p14:creationId xmlns:p14="http://schemas.microsoft.com/office/powerpoint/2010/main" val="209754976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userDrawn="1"/>
        </p:nvSpPr>
        <p:spPr>
          <a:xfrm rot="10800000">
            <a:off x="-12188" y="2565816"/>
            <a:ext cx="3432854" cy="13933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aseline="-25000" dirty="0"/>
              <a:t> </a:t>
            </a:r>
            <a:endParaRPr lang="zh-CN" altLang="en-US" baseline="-25000" dirty="0"/>
          </a:p>
        </p:txBody>
      </p:sp>
      <p:sp>
        <p:nvSpPr>
          <p:cNvPr id="11" name="矩形 10"/>
          <p:cNvSpPr/>
          <p:nvPr/>
        </p:nvSpPr>
        <p:spPr>
          <a:xfrm rot="1400643">
            <a:off x="4158174" y="1889167"/>
            <a:ext cx="6431840" cy="2820575"/>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3132634" y="567853"/>
            <a:ext cx="2903368" cy="2913972"/>
            <a:chOff x="3132634" y="567853"/>
            <a:chExt cx="2903368" cy="2913972"/>
          </a:xfrm>
        </p:grpSpPr>
        <p:sp>
          <p:nvSpPr>
            <p:cNvPr id="14" name="椭圆 13"/>
            <p:cNvSpPr/>
            <p:nvPr userDrawn="1"/>
          </p:nvSpPr>
          <p:spPr>
            <a:xfrm>
              <a:off x="3355487" y="648892"/>
              <a:ext cx="2451523" cy="273205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3355487" y="730298"/>
              <a:ext cx="2451523" cy="2732057"/>
            </a:xfrm>
            <a:prstGeom prst="ellipse">
              <a:avLst/>
            </a:prstGeom>
            <a:blipFill dpi="0" rotWithShape="1">
              <a:blip r:embed="rId4"/>
              <a:srcRect/>
              <a:stretch>
                <a:fillRect l="-9173" r="-917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空心弧 14"/>
            <p:cNvSpPr/>
            <p:nvPr userDrawn="1"/>
          </p:nvSpPr>
          <p:spPr>
            <a:xfrm>
              <a:off x="3132634" y="567853"/>
              <a:ext cx="2891732" cy="2892123"/>
            </a:xfrm>
            <a:prstGeom prst="blockArc">
              <a:avLst>
                <a:gd name="adj1" fmla="val 9123074"/>
                <a:gd name="adj2" fmla="val 21168193"/>
                <a:gd name="adj3" fmla="val 5334"/>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 name="空心弧 16"/>
            <p:cNvSpPr/>
            <p:nvPr userDrawn="1"/>
          </p:nvSpPr>
          <p:spPr>
            <a:xfrm rot="9058792">
              <a:off x="3144270" y="589702"/>
              <a:ext cx="2891732" cy="2892123"/>
            </a:xfrm>
            <a:prstGeom prst="blockArc">
              <a:avLst>
                <a:gd name="adj1" fmla="val 12553498"/>
                <a:gd name="adj2" fmla="val 21168193"/>
                <a:gd name="adj3" fmla="val 5334"/>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grpSp>
      <p:graphicFrame>
        <p:nvGraphicFramePr>
          <p:cNvPr id="3" name="对象 2" hidden="1"/>
          <p:cNvGraphicFramePr>
            <a:graphicFrameLocks noChangeAspect="1"/>
          </p:cNvGraphicFramePr>
          <p:nvPr>
            <p:custDataLst>
              <p:tags r:id="rId1"/>
            </p:custDataLst>
          </p:nvPr>
        </p:nvGraphicFramePr>
        <p:xfrm>
          <a:off x="1191" y="1192"/>
          <a:ext cx="1191" cy="1191"/>
        </p:xfrm>
        <a:graphic>
          <a:graphicData uri="http://schemas.openxmlformats.org/presentationml/2006/ole">
            <mc:AlternateContent xmlns:mc="http://schemas.openxmlformats.org/markup-compatibility/2006">
              <mc:Choice xmlns:v="urn:schemas-microsoft-com:vml" Requires="v">
                <p:oleObj name="think-cell Slide" r:id="rId5" imgW="9525" imgH="9525" progId="TCLayout.ActiveDocument.1">
                  <p:embed/>
                </p:oleObj>
              </mc:Choice>
              <mc:Fallback>
                <p:oleObj name="think-cell Slide" r:id="rId5" imgW="9525" imgH="9525" progId="TCLayout.ActiveDocument.1">
                  <p:embed/>
                  <p:pic>
                    <p:nvPicPr>
                      <p:cNvPr id="0" name="图片 2065"/>
                      <p:cNvPicPr/>
                      <p:nvPr/>
                    </p:nvPicPr>
                    <p:blipFill>
                      <a:blip r:embed="rId6"/>
                      <a:stretch>
                        <a:fillRect/>
                      </a:stretch>
                    </p:blipFill>
                    <p:spPr>
                      <a:xfrm>
                        <a:off x="1191" y="1192"/>
                        <a:ext cx="1191" cy="1191"/>
                      </a:xfrm>
                      <a:prstGeom prst="rect">
                        <a:avLst/>
                      </a:prstGeom>
                    </p:spPr>
                  </p:pic>
                </p:oleObj>
              </mc:Fallback>
            </mc:AlternateContent>
          </a:graphicData>
        </a:graphic>
      </p:graphicFrame>
      <p:sp>
        <p:nvSpPr>
          <p:cNvPr id="2" name="矩形 1" hidden="1"/>
          <p:cNvSpPr/>
          <p:nvPr>
            <p:custDataLst>
              <p:tags r:id="rId2"/>
            </p:custDataLst>
          </p:nvPr>
        </p:nvSpPr>
        <p:spPr>
          <a:xfrm>
            <a:off x="0" y="0"/>
            <a:ext cx="119083" cy="11909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algn="ctr">
              <a:lnSpc>
                <a:spcPct val="90000"/>
              </a:lnSpc>
              <a:spcBef>
                <a:spcPct val="0"/>
              </a:spcBef>
              <a:spcAft>
                <a:spcPct val="0"/>
              </a:spcAft>
            </a:pPr>
            <a:endParaRPr lang="en-US" altLang="zh-CN" dirty="0">
              <a:latin typeface="Arial" panose="020B0604020202020204" pitchFamily="34" charset="0"/>
              <a:ea typeface="微软雅黑" panose="020B0503020204020204" pitchFamily="34" charset="-122"/>
              <a:cs typeface="+mj-cs"/>
              <a:sym typeface="Arial" panose="020B0604020202020204" pitchFamily="34" charset="0"/>
            </a:endParaRPr>
          </a:p>
        </p:txBody>
      </p:sp>
      <p:sp>
        <p:nvSpPr>
          <p:cNvPr id="13" name="矩形 12"/>
          <p:cNvSpPr/>
          <p:nvPr/>
        </p:nvSpPr>
        <p:spPr>
          <a:xfrm>
            <a:off x="5904656" y="2039763"/>
            <a:ext cx="3276650" cy="161335"/>
          </a:xfrm>
          <a:prstGeom prst="rect">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259"/>
          <p:cNvSpPr>
            <a:spLocks noChangeArrowheads="1"/>
          </p:cNvSpPr>
          <p:nvPr/>
        </p:nvSpPr>
        <p:spPr bwMode="auto">
          <a:xfrm>
            <a:off x="1980506" y="3663132"/>
            <a:ext cx="5120883" cy="6769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zh-CN" altLang="en-US" sz="4400" b="1" dirty="0">
                <a:solidFill>
                  <a:schemeClr val="tx1">
                    <a:lumMod val="65000"/>
                    <a:lumOff val="35000"/>
                  </a:schemeClr>
                </a:solidFill>
                <a:latin typeface="黑体" panose="02010609060101010101" charset="-122"/>
                <a:ea typeface="黑体" panose="02010609060101010101" charset="-122"/>
                <a:cs typeface="黑体" panose="02010609060101010101" charset="-122"/>
              </a:rPr>
              <a:t>谢谢</a:t>
            </a: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2050237" y="1852083"/>
            <a:ext cx="3991621" cy="2016605"/>
            <a:chOff x="1548458" y="1735524"/>
            <a:chExt cx="3991621" cy="2016605"/>
          </a:xfrm>
        </p:grpSpPr>
        <p:sp>
          <p:nvSpPr>
            <p:cNvPr id="6" name="矩形 5"/>
            <p:cNvSpPr/>
            <p:nvPr/>
          </p:nvSpPr>
          <p:spPr>
            <a:xfrm rot="1400643">
              <a:off x="2134121" y="2428055"/>
              <a:ext cx="3405958" cy="1324074"/>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 name="组合 2"/>
            <p:cNvGrpSpPr/>
            <p:nvPr/>
          </p:nvGrpSpPr>
          <p:grpSpPr>
            <a:xfrm>
              <a:off x="1548458" y="1735524"/>
              <a:ext cx="1309988" cy="1309988"/>
              <a:chOff x="1174574" y="1234009"/>
              <a:chExt cx="2239520" cy="2239520"/>
            </a:xfrm>
          </p:grpSpPr>
          <p:sp>
            <p:nvSpPr>
              <p:cNvPr id="7" name="椭圆 6"/>
              <p:cNvSpPr/>
              <p:nvPr/>
            </p:nvSpPr>
            <p:spPr>
              <a:xfrm>
                <a:off x="1174574" y="1234009"/>
                <a:ext cx="2239520" cy="2239520"/>
              </a:xfrm>
              <a:prstGeom prst="ellipse">
                <a:avLst/>
              </a:prstGeom>
              <a:solidFill>
                <a:srgbClr val="2053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8"/>
              <p:cNvSpPr txBox="1"/>
              <p:nvPr/>
            </p:nvSpPr>
            <p:spPr>
              <a:xfrm>
                <a:off x="1723249" y="1906094"/>
                <a:ext cx="1029774" cy="895350"/>
              </a:xfrm>
              <a:prstGeom prst="rect">
                <a:avLst/>
              </a:prstGeom>
              <a:noFill/>
              <a:ln w="117475">
                <a:noFill/>
              </a:ln>
              <a:effectLst/>
            </p:spPr>
            <p:txBody>
              <a:bodyPr wrap="none" rtlCol="0">
                <a:prstTxWarp prst="textPlain">
                  <a:avLst/>
                </a:prstTxWarp>
                <a:spAutoFit/>
              </a:bodyPr>
              <a:lstStyle/>
              <a:p>
                <a:pPr algn="ctr"/>
                <a:r>
                  <a:rPr lang="en-US" altLang="zh-CN" spc="100" dirty="0">
                    <a:solidFill>
                      <a:schemeClr val="bg1"/>
                    </a:solidFill>
                    <a:effectLst>
                      <a:outerShdw blurRad="38100" dist="38100" dir="2700000" algn="tl">
                        <a:srgbClr val="000000">
                          <a:alpha val="43137"/>
                        </a:srgbClr>
                      </a:outerShdw>
                    </a:effectLst>
                    <a:latin typeface="Impact" panose="020B0806030902050204" pitchFamily="34" charset="0"/>
                    <a:cs typeface="Arial" panose="020B0604020202020204" pitchFamily="34" charset="0"/>
                  </a:rPr>
                  <a:t>01</a:t>
                </a:r>
                <a:endParaRPr lang="zh-CN" altLang="en-US" spc="100" dirty="0">
                  <a:solidFill>
                    <a:schemeClr val="bg1"/>
                  </a:solidFill>
                  <a:effectLst>
                    <a:outerShdw blurRad="38100" dist="38100" dir="2700000" algn="tl">
                      <a:srgbClr val="000000">
                        <a:alpha val="43137"/>
                      </a:srgbClr>
                    </a:outerShdw>
                  </a:effectLst>
                  <a:latin typeface="Impact" panose="020B0806030902050204" pitchFamily="34" charset="0"/>
                  <a:cs typeface="Arial" panose="020B0604020202020204" pitchFamily="34" charset="0"/>
                </a:endParaRPr>
              </a:p>
            </p:txBody>
          </p:sp>
        </p:grpSp>
      </p:grpSp>
      <p:sp>
        <p:nvSpPr>
          <p:cNvPr id="2" name="文本框 1"/>
          <p:cNvSpPr txBox="1"/>
          <p:nvPr/>
        </p:nvSpPr>
        <p:spPr>
          <a:xfrm>
            <a:off x="3924722" y="2215444"/>
            <a:ext cx="4824536" cy="707886"/>
          </a:xfrm>
          <a:prstGeom prst="rect">
            <a:avLst/>
          </a:prstGeom>
          <a:noFill/>
        </p:spPr>
        <p:txBody>
          <a:bodyPr wrap="square" rtlCol="0">
            <a:spAutoFit/>
          </a:bodyPr>
          <a:lstStyle/>
          <a:p>
            <a:r>
              <a:rPr lang="zh-CN" altLang="en-US" sz="4000" b="1" spc="300" dirty="0">
                <a:solidFill>
                  <a:schemeClr val="accent1"/>
                </a:solidFill>
                <a:latin typeface="黑体" panose="02010609060101010101" charset="-122"/>
                <a:ea typeface="黑体" panose="02010609060101010101" charset="-122"/>
              </a:rPr>
              <a:t>案例背景</a:t>
            </a: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24322" y="899805"/>
            <a:ext cx="8352928" cy="3400931"/>
          </a:xfrm>
          <a:prstGeom prst="rect">
            <a:avLst/>
          </a:prstGeom>
          <a:noFill/>
        </p:spPr>
        <p:txBody>
          <a:bodyPr wrap="square" rtlCol="0" anchor="t">
            <a:spAutoFit/>
          </a:bodyPr>
          <a:lstStyle/>
          <a:p>
            <a:pPr marL="342900" indent="-342900">
              <a:spcBef>
                <a:spcPts val="600"/>
              </a:spcBef>
              <a:buSzPct val="75000"/>
              <a:buFont typeface="Wingdings" panose="05000000000000000000" pitchFamily="2" charset="2"/>
              <a:buChar char="l"/>
            </a:pPr>
            <a:r>
              <a:rPr lang="en-US" altLang="zh-CN" sz="2000" dirty="0"/>
              <a:t>FICO</a:t>
            </a:r>
            <a:r>
              <a:rPr lang="zh-CN" altLang="en-US" sz="2000" dirty="0"/>
              <a:t>评分的主要思路是：对大量拥有多个属性的用户数据进行搜集、分析、转换，使用各项统计指标（如相关系数、卡方校验、方差膨胀系数等）对属性值进行取舍、赋权、组合，最终得到一个量化的、综合的、可用于比对的分值。</a:t>
            </a:r>
            <a:endParaRPr lang="en-US" altLang="zh-CN" sz="2000" dirty="0"/>
          </a:p>
          <a:p>
            <a:pPr marL="342900" indent="-342900">
              <a:spcBef>
                <a:spcPts val="600"/>
              </a:spcBef>
              <a:buSzPct val="75000"/>
              <a:buFont typeface="Wingdings" panose="05000000000000000000" pitchFamily="2" charset="2"/>
              <a:buChar char="l"/>
            </a:pPr>
            <a:r>
              <a:rPr lang="zh-CN" altLang="en-US" sz="2000" dirty="0"/>
              <a:t>分值的高低，一方面反映了用户历史信用记录的好坏，另一方面也暗示了未来违约可能性的大小。</a:t>
            </a:r>
            <a:endParaRPr lang="en-US" altLang="zh-CN" sz="2000" dirty="0"/>
          </a:p>
          <a:p>
            <a:pPr marL="342900" indent="-342900">
              <a:spcBef>
                <a:spcPts val="600"/>
              </a:spcBef>
              <a:buSzPct val="75000"/>
              <a:buFont typeface="Wingdings" panose="05000000000000000000" pitchFamily="2" charset="2"/>
              <a:buChar char="l"/>
            </a:pPr>
            <a:r>
              <a:rPr lang="zh-CN" altLang="en-US" sz="2000" dirty="0"/>
              <a:t>目前国内各大互联网巨头都推出了自己的与</a:t>
            </a:r>
            <a:r>
              <a:rPr lang="en-US" altLang="zh-CN" sz="2000" dirty="0"/>
              <a:t>FICO</a:t>
            </a:r>
            <a:r>
              <a:rPr lang="zh-CN" altLang="en-US" sz="2000" dirty="0"/>
              <a:t>评分类似的个人信用评分工具。</a:t>
            </a:r>
            <a:endParaRPr lang="en-US" altLang="zh-CN" sz="2000" dirty="0"/>
          </a:p>
          <a:p>
            <a:pPr marL="342900" indent="-342900">
              <a:spcBef>
                <a:spcPts val="600"/>
              </a:spcBef>
              <a:buSzPct val="75000"/>
              <a:buFont typeface="Wingdings" panose="05000000000000000000" pitchFamily="2" charset="2"/>
              <a:buChar char="l"/>
            </a:pPr>
            <a:r>
              <a:rPr lang="zh-CN" altLang="en-US" sz="2000" dirty="0"/>
              <a:t>以芝麻信用为例，其分值范围在</a:t>
            </a:r>
            <a:r>
              <a:rPr lang="en-US" altLang="zh-CN" sz="2000" dirty="0"/>
              <a:t>350-950</a:t>
            </a:r>
            <a:r>
              <a:rPr lang="zh-CN" altLang="en-US" sz="2000" dirty="0"/>
              <a:t>之间。一般认为分值越高，则代表信用越好、个人业务的违约率相对较低。</a:t>
            </a: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24322" y="797312"/>
            <a:ext cx="8352928" cy="2015936"/>
          </a:xfrm>
          <a:prstGeom prst="rect">
            <a:avLst/>
          </a:prstGeom>
          <a:noFill/>
        </p:spPr>
        <p:txBody>
          <a:bodyPr wrap="square" rtlCol="0" anchor="t">
            <a:spAutoFit/>
          </a:bodyPr>
          <a:lstStyle/>
          <a:p>
            <a:pPr marL="342900" indent="-342900">
              <a:spcBef>
                <a:spcPts val="600"/>
              </a:spcBef>
              <a:buSzPct val="75000"/>
              <a:buFont typeface="Wingdings" panose="05000000000000000000" pitchFamily="2" charset="2"/>
              <a:buChar char="l"/>
            </a:pPr>
            <a:r>
              <a:rPr lang="zh-CN" altLang="en-US" sz="2000" dirty="0"/>
              <a:t>如今，信用评分不再局限于评估信用风险，它已应用于一系列与贷款服务相关的活动中，如评估账户在风险调整后的收益，确定账户初始和后续信贷生命周期内的信用额度，协助欺诈识别、指导逾期和风险缓释等。</a:t>
            </a:r>
            <a:endParaRPr lang="en-US" altLang="zh-CN" sz="2000" dirty="0"/>
          </a:p>
          <a:p>
            <a:pPr marL="342900" indent="-342900">
              <a:spcBef>
                <a:spcPts val="600"/>
              </a:spcBef>
              <a:buSzPct val="75000"/>
              <a:buFont typeface="Wingdings" panose="05000000000000000000" pitchFamily="2" charset="2"/>
              <a:buChar char="l"/>
            </a:pPr>
            <a:r>
              <a:rPr lang="zh-CN" altLang="en-US" sz="2000" dirty="0"/>
              <a:t>信用评分的广泛应用能有效地提高和扩大了信贷系统的效率和服务范围，使贷款机构和客户群不断扩大，利润空间显著提高。</a:t>
            </a:r>
          </a:p>
        </p:txBody>
      </p:sp>
    </p:spTree>
    <p:extLst>
      <p:ext uri="{BB962C8B-B14F-4D97-AF65-F5344CB8AC3E}">
        <p14:creationId xmlns:p14="http://schemas.microsoft.com/office/powerpoint/2010/main" val="168279235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24322" y="844352"/>
            <a:ext cx="8352928" cy="400110"/>
          </a:xfrm>
          <a:prstGeom prst="rect">
            <a:avLst/>
          </a:prstGeom>
          <a:noFill/>
        </p:spPr>
        <p:txBody>
          <a:bodyPr wrap="square" rtlCol="0" anchor="t">
            <a:spAutoFit/>
          </a:bodyPr>
          <a:lstStyle/>
          <a:p>
            <a:pPr marL="342900" indent="-342900">
              <a:spcBef>
                <a:spcPts val="600"/>
              </a:spcBef>
              <a:buSzPct val="75000"/>
              <a:buFont typeface="Wingdings" panose="05000000000000000000" pitchFamily="2" charset="2"/>
              <a:buChar char="l"/>
            </a:pPr>
            <a:r>
              <a:rPr lang="zh-CN" altLang="en-US" sz="2000" dirty="0"/>
              <a:t>基于数据挖掘算法的信用评分流程图</a:t>
            </a:r>
          </a:p>
        </p:txBody>
      </p:sp>
      <p:sp>
        <p:nvSpPr>
          <p:cNvPr id="2" name="Rectangle 2"/>
          <p:cNvSpPr>
            <a:spLocks noChangeArrowheads="1"/>
          </p:cNvSpPr>
          <p:nvPr/>
        </p:nvSpPr>
        <p:spPr bwMode="auto">
          <a:xfrm>
            <a:off x="0" y="0"/>
            <a:ext cx="9145588"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4" name="对象 3"/>
          <p:cNvGraphicFramePr>
            <a:graphicFrameLocks noChangeAspect="1"/>
          </p:cNvGraphicFramePr>
          <p:nvPr>
            <p:extLst>
              <p:ext uri="{D42A27DB-BD31-4B8C-83A1-F6EECF244321}">
                <p14:modId xmlns:p14="http://schemas.microsoft.com/office/powerpoint/2010/main" val="2426076225"/>
              </p:ext>
            </p:extLst>
          </p:nvPr>
        </p:nvGraphicFramePr>
        <p:xfrm>
          <a:off x="612354" y="1492424"/>
          <a:ext cx="6978837" cy="2448272"/>
        </p:xfrm>
        <a:graphic>
          <a:graphicData uri="http://schemas.openxmlformats.org/presentationml/2006/ole">
            <mc:AlternateContent xmlns:mc="http://schemas.openxmlformats.org/markup-compatibility/2006">
              <mc:Choice xmlns:v="urn:schemas-microsoft-com:vml" Requires="v">
                <p:oleObj r:id="rId3" imgW="9377210" imgH="3274951" progId="Visio.Drawing.11">
                  <p:embed/>
                </p:oleObj>
              </mc:Choice>
              <mc:Fallback>
                <p:oleObj r:id="rId3" imgW="9377210" imgH="3274951" progId="Visio.Drawing.11">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2354" y="1492424"/>
                        <a:ext cx="6978837" cy="2448272"/>
                      </a:xfrm>
                      <a:prstGeom prst="rect">
                        <a:avLst/>
                      </a:prstGeom>
                      <a:noFill/>
                    </p:spPr>
                  </p:pic>
                </p:oleObj>
              </mc:Fallback>
            </mc:AlternateContent>
          </a:graphicData>
        </a:graphic>
      </p:graphicFrame>
    </p:spTree>
    <p:extLst>
      <p:ext uri="{BB962C8B-B14F-4D97-AF65-F5344CB8AC3E}">
        <p14:creationId xmlns:p14="http://schemas.microsoft.com/office/powerpoint/2010/main" val="193870278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24322" y="772344"/>
            <a:ext cx="8352928" cy="2477601"/>
          </a:xfrm>
          <a:prstGeom prst="rect">
            <a:avLst/>
          </a:prstGeom>
          <a:noFill/>
        </p:spPr>
        <p:txBody>
          <a:bodyPr wrap="square" rtlCol="0" anchor="t">
            <a:spAutoFit/>
          </a:bodyPr>
          <a:lstStyle/>
          <a:p>
            <a:pPr marL="342900" indent="-342900" latinLnBrk="1">
              <a:buSzPct val="75000"/>
              <a:buFont typeface="Wingdings" panose="05000000000000000000" pitchFamily="2" charset="2"/>
              <a:buChar char="l"/>
            </a:pPr>
            <a:endParaRPr lang="en-US" altLang="zh-CN" sz="2000" dirty="0"/>
          </a:p>
          <a:p>
            <a:pPr marL="342900" indent="-342900" latinLnBrk="1">
              <a:buSzPct val="75000"/>
              <a:buFont typeface="Wingdings" panose="05000000000000000000" pitchFamily="2" charset="2"/>
              <a:buChar char="l"/>
            </a:pPr>
            <a:r>
              <a:rPr lang="zh-CN" altLang="en-US" sz="2000" dirty="0"/>
              <a:t>本节</a:t>
            </a:r>
            <a:r>
              <a:rPr lang="zh-CN" altLang="zh-CN" dirty="0"/>
              <a:t>原始数据集包括主要客户的个人信息（包括性别、年龄、工作岗位、婚姻状况、学历状况等），账户信息（包括各种账户的数量、存贷款余额等），以及该客户是否存在违约的分类标签。</a:t>
            </a:r>
            <a:endParaRPr lang="en-US" altLang="zh-CN" dirty="0"/>
          </a:p>
          <a:p>
            <a:pPr marL="342900" indent="-342900" latinLnBrk="1">
              <a:buSzPct val="75000"/>
              <a:buFont typeface="Wingdings" panose="05000000000000000000" pitchFamily="2" charset="2"/>
              <a:buChar char="l"/>
            </a:pPr>
            <a:endParaRPr lang="en-US" altLang="zh-CN" dirty="0"/>
          </a:p>
          <a:p>
            <a:pPr marL="342900" indent="-342900" latinLnBrk="1">
              <a:buSzPct val="75000"/>
              <a:buFont typeface="Wingdings" panose="05000000000000000000" pitchFamily="2" charset="2"/>
              <a:buChar char="l"/>
            </a:pPr>
            <a:r>
              <a:rPr lang="zh-CN" altLang="zh-CN" dirty="0"/>
              <a:t>该数据集在清洗整理后，需要经过数据分箱、属性选择以及离散分类标签与连续信用评分结果的转化等过程。</a:t>
            </a:r>
            <a:endParaRPr lang="en-US" altLang="zh-CN" dirty="0"/>
          </a:p>
          <a:p>
            <a:pPr marL="342900" indent="-342900">
              <a:spcBef>
                <a:spcPts val="600"/>
              </a:spcBef>
              <a:buSzPct val="75000"/>
              <a:buFont typeface="Wingdings" panose="05000000000000000000" pitchFamily="2" charset="2"/>
              <a:buChar char="l"/>
            </a:pPr>
            <a:endParaRPr lang="zh-CN" altLang="en-US" sz="2000" dirty="0"/>
          </a:p>
        </p:txBody>
      </p:sp>
    </p:spTree>
    <p:extLst>
      <p:ext uri="{BB962C8B-B14F-4D97-AF65-F5344CB8AC3E}">
        <p14:creationId xmlns:p14="http://schemas.microsoft.com/office/powerpoint/2010/main" val="306045353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A6S0wzOvQ8a50SA42PUNRg"/>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1Smkff3fSzGMOuItfjj3Fw"/>
</p:tagLst>
</file>

<file path=ppt/theme/theme1.xml><?xml version="1.0" encoding="utf-8"?>
<a:theme xmlns:a="http://schemas.openxmlformats.org/drawingml/2006/main" name="《电子商务概论（第4版）》-白东蕊">
  <a:themeElements>
    <a:clrScheme name="自定义 54">
      <a:dk1>
        <a:srgbClr val="000000"/>
      </a:dk1>
      <a:lt1>
        <a:srgbClr val="FFFFFF"/>
      </a:lt1>
      <a:dk2>
        <a:srgbClr val="44546A"/>
      </a:dk2>
      <a:lt2>
        <a:srgbClr val="E7E6E6"/>
      </a:lt2>
      <a:accent1>
        <a:srgbClr val="205381"/>
      </a:accent1>
      <a:accent2>
        <a:srgbClr val="FFC56C"/>
      </a:accent2>
      <a:accent3>
        <a:srgbClr val="A5A5A5"/>
      </a:accent3>
      <a:accent4>
        <a:srgbClr val="205381"/>
      </a:accent4>
      <a:accent5>
        <a:srgbClr val="FFC000"/>
      </a:accent5>
      <a:accent6>
        <a:srgbClr val="FF5959"/>
      </a:accent6>
      <a:hlink>
        <a:srgbClr val="0563C1"/>
      </a:hlink>
      <a:folHlink>
        <a:srgbClr val="954F72"/>
      </a:folHlink>
    </a:clrScheme>
    <a:fontScheme name="自定义 1">
      <a:majorFont>
        <a:latin typeface="Franklin Gothic Medium"/>
        <a:ea typeface="微软雅黑"/>
        <a:cs typeface=""/>
      </a:majorFont>
      <a:minorFont>
        <a:latin typeface="Microsoft Sans Serif"/>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电子商务概论（第4版）》-白东蕊">
  <a:themeElements>
    <a:clrScheme name="自定义 54">
      <a:dk1>
        <a:srgbClr val="000000"/>
      </a:dk1>
      <a:lt1>
        <a:srgbClr val="FFFFFF"/>
      </a:lt1>
      <a:dk2>
        <a:srgbClr val="44546A"/>
      </a:dk2>
      <a:lt2>
        <a:srgbClr val="E7E6E6"/>
      </a:lt2>
      <a:accent1>
        <a:srgbClr val="205381"/>
      </a:accent1>
      <a:accent2>
        <a:srgbClr val="FFC56C"/>
      </a:accent2>
      <a:accent3>
        <a:srgbClr val="A5A5A5"/>
      </a:accent3>
      <a:accent4>
        <a:srgbClr val="205381"/>
      </a:accent4>
      <a:accent5>
        <a:srgbClr val="FFC000"/>
      </a:accent5>
      <a:accent6>
        <a:srgbClr val="FF5959"/>
      </a:accent6>
      <a:hlink>
        <a:srgbClr val="0563C1"/>
      </a:hlink>
      <a:folHlink>
        <a:srgbClr val="954F72"/>
      </a:folHlink>
    </a:clrScheme>
    <a:fontScheme name="自定义 1">
      <a:majorFont>
        <a:latin typeface="Franklin Gothic Medium"/>
        <a:ea typeface="微软雅黑"/>
        <a:cs typeface=""/>
      </a:majorFont>
      <a:minorFont>
        <a:latin typeface="Microsoft Sans Serif"/>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2646</Words>
  <Application>Microsoft Office PowerPoint</Application>
  <PresentationFormat>自定义</PresentationFormat>
  <Paragraphs>242</Paragraphs>
  <Slides>49</Slides>
  <Notes>41</Notes>
  <HiddenSlides>0</HiddenSlides>
  <MMClips>0</MMClips>
  <ScaleCrop>false</ScaleCrop>
  <HeadingPairs>
    <vt:vector size="8" baseType="variant">
      <vt:variant>
        <vt:lpstr>已用的字体</vt:lpstr>
      </vt:variant>
      <vt:variant>
        <vt:i4>9</vt:i4>
      </vt:variant>
      <vt:variant>
        <vt:lpstr>主题</vt:lpstr>
      </vt:variant>
      <vt:variant>
        <vt:i4>2</vt:i4>
      </vt:variant>
      <vt:variant>
        <vt:lpstr>嵌入 OLE 服务器</vt:lpstr>
      </vt:variant>
      <vt:variant>
        <vt:i4>2</vt:i4>
      </vt:variant>
      <vt:variant>
        <vt:lpstr>幻灯片标题</vt:lpstr>
      </vt:variant>
      <vt:variant>
        <vt:i4>49</vt:i4>
      </vt:variant>
    </vt:vector>
  </HeadingPairs>
  <TitlesOfParts>
    <vt:vector size="62" baseType="lpstr">
      <vt:lpstr>黑体</vt:lpstr>
      <vt:lpstr>华文中宋</vt:lpstr>
      <vt:lpstr>Arial</vt:lpstr>
      <vt:lpstr>Calibri</vt:lpstr>
      <vt:lpstr>Cambria Math</vt:lpstr>
      <vt:lpstr>Impact</vt:lpstr>
      <vt:lpstr>Microsoft Sans Serif</vt:lpstr>
      <vt:lpstr>Times New Roman</vt:lpstr>
      <vt:lpstr>Wingdings</vt:lpstr>
      <vt:lpstr>《电子商务概论（第4版）》-白东蕊</vt:lpstr>
      <vt:lpstr>1_《电子商务概论（第4版）》-白东蕊</vt:lpstr>
      <vt:lpstr>think-cell Slide</vt:lpstr>
      <vt:lpstr>Microsoft Visio 2003-2010 Drawing</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简约长投影工作总结汇报述职报告PPT模板</dc:title>
  <dc:creator/>
  <cp:lastModifiedBy/>
  <cp:revision>51</cp:revision>
  <dcterms:created xsi:type="dcterms:W3CDTF">2016-12-03T15:58:00Z</dcterms:created>
  <dcterms:modified xsi:type="dcterms:W3CDTF">2021-02-03T01:44:56Z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2052-10.1.0.7698</vt:lpwstr>
  </property>
</Properties>
</file>

<file path=docProps/thumbnail.jpeg>
</file>